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9" y="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22F7-FDD9-4752-8DE3-3DC10D8E4AE2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2107C-5AC2-4D96-917F-C29D8C88C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3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93FD1-B417-4F50-854A-CF0C096BF502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C5C4-7D3C-4C13-A7A2-FF0B4B12A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1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DC5C4-7D3C-4C13-A7A2-FF0B4B12A2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0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1" y="1632879"/>
            <a:ext cx="6686549" cy="2262781"/>
          </a:xfrm>
        </p:spPr>
        <p:txBody>
          <a:bodyPr anchor="b">
            <a:normAutofit/>
          </a:bodyPr>
          <a:lstStyle>
            <a:lvl1pPr algn="r" rtl="1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1" y="4148963"/>
            <a:ext cx="6686549" cy="1126283"/>
          </a:xfrm>
        </p:spPr>
        <p:txBody>
          <a:bodyPr anchor="t"/>
          <a:lstStyle>
            <a:lvl1pPr marL="0" indent="0" algn="r" rtl="1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31500104-7596-4A52-8DCE-8A8EC318191B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3286" y="61304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09600"/>
            <a:ext cx="6686549" cy="3117040"/>
          </a:xfrm>
        </p:spPr>
        <p:txBody>
          <a:bodyPr anchor="ctr">
            <a:normAutofit/>
          </a:bodyPr>
          <a:lstStyle>
            <a:lvl1pPr algn="r" rtl="1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CC537FBC-B797-4030-9C6E-B042FA79914C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973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2" y="3750574"/>
            <a:ext cx="1614713" cy="8049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701439" y="4032843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r" rtl="1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 algn="r" rtl="1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04B37D-969C-499E-96A8-E0185AD3489E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973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2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3847549"/>
            <a:ext cx="1614713" cy="804975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701439" y="4130811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742449"/>
            <a:ext cx="6686550" cy="3420799"/>
          </a:xfrm>
        </p:spPr>
        <p:txBody>
          <a:bodyPr anchor="b">
            <a:normAutofit/>
          </a:bodyPr>
          <a:lstStyle>
            <a:lvl1pPr algn="r" rtl="1">
              <a:defRPr sz="4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 algn="r" rtl="1"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75D1A75B-E3A3-4077-BBD4-3068F8A4C5C8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3019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r" rtl="1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 algn="r" rtl="1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 algn="r" rtl="1"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E0A06B75-56EC-4BF8-88BA-1117F0719674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301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3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3653601"/>
            <a:ext cx="1614713" cy="80497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701439" y="3943039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27407"/>
            <a:ext cx="6686549" cy="2880020"/>
          </a:xfrm>
        </p:spPr>
        <p:txBody>
          <a:bodyPr anchor="ctr">
            <a:normAutofit/>
          </a:bodyPr>
          <a:lstStyle>
            <a:lvl1pPr algn="r" rtl="1">
              <a:defRPr sz="4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 algn="r" rtl="1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 algn="r" rtl="1"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1C6E0EE2-7C35-4FC8-92EC-B89E7F4B3995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4687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3653601"/>
            <a:ext cx="1614713" cy="80497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701439" y="3943039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0819" y="1619880"/>
            <a:ext cx="7277640" cy="4399920"/>
          </a:xfrm>
        </p:spPr>
        <p:txBody>
          <a:bodyPr vert="eaVert" anchor="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1621432E-79CA-4691-9FBD-64096253087D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562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0" y="627408"/>
            <a:ext cx="1655701" cy="5283817"/>
          </a:xfrm>
        </p:spPr>
        <p:txBody>
          <a:bodyPr vert="eaVert" anchor="ctr"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8"/>
            <a:ext cx="4857750" cy="5283817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D315B9BA-F6C1-452C-A93F-F0E6FA54FA67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563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76095"/>
            <a:ext cx="1614713" cy="8049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701439" y="4651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0" y="1619880"/>
            <a:ext cx="7277641" cy="4291342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2A4AAC9C-827A-408B-9984-54621EE6F38C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50819" y="6135811"/>
            <a:ext cx="6306090" cy="365125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3286" y="61304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2058750"/>
            <a:ext cx="6686549" cy="1468800"/>
          </a:xfrm>
        </p:spPr>
        <p:txBody>
          <a:bodyPr anchor="b"/>
          <a:lstStyle>
            <a:lvl1pPr algn="r" rtl="1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3530129"/>
            <a:ext cx="6686549" cy="860400"/>
          </a:xfrm>
        </p:spPr>
        <p:txBody>
          <a:bodyPr anchor="t"/>
          <a:lstStyle>
            <a:lvl1pPr marL="0" indent="0" algn="r" rtl="1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8E625054-E033-429A-9D54-9D9FC9C2FCC9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898" y="61304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820" y="1717956"/>
            <a:ext cx="3649842" cy="4185888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3110" y="1717956"/>
            <a:ext cx="3497812" cy="4185888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94327147-AD55-44DA-AADE-FC535A593A5C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4949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742" y="1841615"/>
            <a:ext cx="2994549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1585" y="2548966"/>
            <a:ext cx="3523708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3" y="1817070"/>
            <a:ext cx="2999251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2328" y="2545738"/>
            <a:ext cx="3516896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999962E9-505F-4369-BC8C-BBE7E9B1CFC4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49489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0F1AE63E-7148-4F8D-9310-F7A61BD258D0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8861" y="612178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6FB98A94-4FB2-43D3-B6A9-EFA9A2373140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8861" y="613562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1598613"/>
            <a:ext cx="3886200" cy="4262438"/>
          </a:xfrm>
        </p:spPr>
        <p:txBody>
          <a:bodyPr anchor="ctr"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819" y="1598613"/>
            <a:ext cx="3219990" cy="4262436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A1435ABC-01E6-4695-B8B1-6BD5DE234CCF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563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r" rtl="1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 algn="r" rtl="1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FF2807EB-7186-452C-B81E-D7BE8ACF77E9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301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4352015"/>
            <a:ext cx="1614713" cy="80497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701439" y="4636979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05A34-370E-415F-9D49-419B74AC3FB9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1" y="6135811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1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UM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699" y="116358"/>
            <a:ext cx="1761691" cy="1485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160" y="116358"/>
            <a:ext cx="938784" cy="123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41911" y="2563098"/>
            <a:ext cx="6686549" cy="24467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a-IR" sz="6000" b="1" dirty="0" smtClean="0">
                <a:ln w="50800"/>
                <a:solidFill>
                  <a:srgbClr val="FFC000"/>
                </a:solidFill>
                <a:cs typeface="B Yagut" pitchFamily="2" charset="-78"/>
              </a:rPr>
              <a:t>بینایی کامپیوتری</a:t>
            </a:r>
            <a:endParaRPr lang="en-US" sz="6000" b="1" dirty="0">
              <a:ln w="50800"/>
              <a:solidFill>
                <a:srgbClr val="FFC000"/>
              </a:solidFill>
              <a:cs typeface="B Yagut" pitchFamily="2" charset="-78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>
            <a:normAutofit/>
          </a:bodyPr>
          <a:lstStyle/>
          <a:p>
            <a:r>
              <a:rPr lang="fa-IR" sz="4000" dirty="0" smtClean="0">
                <a:cs typeface="B Yagut" pitchFamily="2" charset="-78"/>
              </a:rPr>
              <a:t>ارزیابی سیستم</a:t>
            </a:r>
          </a:p>
          <a:p>
            <a:r>
              <a:rPr lang="fa-IR" sz="2800" dirty="0" smtClean="0">
                <a:solidFill>
                  <a:srgbClr val="C00000"/>
                </a:solidFill>
                <a:cs typeface="B Yagut" pitchFamily="2" charset="-78"/>
              </a:rPr>
              <a:t>حمیدرضا پوررضا</a:t>
            </a:r>
          </a:p>
        </p:txBody>
      </p:sp>
    </p:spTree>
    <p:extLst>
      <p:ext uri="{BB962C8B-B14F-4D97-AF65-F5344CB8AC3E}">
        <p14:creationId xmlns:p14="http://schemas.microsoft.com/office/powerpoint/2010/main" val="13501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en-US" sz="2000" dirty="0" smtClean="0"/>
              <a:t>Negative Prediction Value</a:t>
            </a:r>
          </a:p>
          <a:p>
            <a:pPr marL="0" indent="0" algn="ctr" rtl="1" eaLnBrk="1" hangingPunct="1">
              <a:buNone/>
            </a:pPr>
            <a:r>
              <a:rPr lang="en-US" sz="2000" i="1" dirty="0"/>
              <a:t>NPV</a:t>
            </a:r>
            <a:r>
              <a:rPr lang="en-US" sz="2000" dirty="0"/>
              <a:t> = </a:t>
            </a:r>
            <a:r>
              <a:rPr lang="en-US" sz="2000" i="1" dirty="0"/>
              <a:t>TN</a:t>
            </a:r>
            <a:r>
              <a:rPr lang="en-US" sz="2000" dirty="0"/>
              <a:t> / (</a:t>
            </a:r>
            <a:r>
              <a:rPr lang="en-US" sz="2000" i="1" dirty="0"/>
              <a:t>TN</a:t>
            </a:r>
            <a:r>
              <a:rPr lang="en-US" sz="2000" dirty="0"/>
              <a:t> + </a:t>
            </a:r>
            <a:r>
              <a:rPr lang="en-US" sz="2000" i="1" dirty="0"/>
              <a:t>FN</a:t>
            </a:r>
            <a:r>
              <a:rPr lang="en-US" sz="2000" dirty="0"/>
              <a:t>)</a:t>
            </a:r>
            <a:endParaRPr lang="en-US" sz="2000" dirty="0" smtClean="0"/>
          </a:p>
          <a:p>
            <a:pPr algn="r" rtl="1" eaLnBrk="1" hangingPunct="1"/>
            <a:r>
              <a:rPr lang="en-US" sz="2000" dirty="0" smtClean="0"/>
              <a:t>False Discovery Rate</a:t>
            </a:r>
          </a:p>
          <a:p>
            <a:pPr marL="0" indent="0" algn="ctr" rtl="1" eaLnBrk="1" hangingPunct="1">
              <a:buNone/>
            </a:pPr>
            <a:r>
              <a:rPr lang="en-US" sz="2000" i="1" dirty="0"/>
              <a:t>FDR</a:t>
            </a:r>
            <a:r>
              <a:rPr lang="en-US" sz="2000" dirty="0"/>
              <a:t> = </a:t>
            </a:r>
            <a:r>
              <a:rPr lang="en-US" sz="2000" i="1" dirty="0"/>
              <a:t>FP</a:t>
            </a:r>
            <a:r>
              <a:rPr lang="en-US" sz="2000" dirty="0"/>
              <a:t> / (</a:t>
            </a:r>
            <a:r>
              <a:rPr lang="en-US" sz="2000" i="1" dirty="0"/>
              <a:t>FP</a:t>
            </a:r>
            <a:r>
              <a:rPr lang="en-US" sz="2000" dirty="0"/>
              <a:t> + </a:t>
            </a:r>
            <a:r>
              <a:rPr lang="en-US" sz="2000" i="1" dirty="0"/>
              <a:t>TP</a:t>
            </a:r>
            <a:r>
              <a:rPr lang="en-US" sz="2000" dirty="0"/>
              <a:t>)</a:t>
            </a:r>
            <a:endParaRPr lang="en-US" sz="2000" dirty="0" smtClean="0"/>
          </a:p>
          <a:p>
            <a:pPr marL="0" indent="0" algn="r" rtl="1" eaLnBrk="1" hangingPunct="1">
              <a:buNone/>
            </a:pPr>
            <a:endParaRPr lang="fa-IR" sz="2000" dirty="0" smtClean="0"/>
          </a:p>
          <a:p>
            <a:pPr marL="0" indent="0" algn="r" rtl="1" eaLnBrk="1" hangingPunct="1">
              <a:buNone/>
            </a:pPr>
            <a:endParaRPr lang="fa-IR" sz="2000" dirty="0" smtClean="0"/>
          </a:p>
          <a:p>
            <a:pPr algn="r" rtl="1" eaLnBrk="1" hangingPunct="1"/>
            <a:endParaRPr lang="fa-I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61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en-US" sz="2000" dirty="0" smtClean="0"/>
              <a:t>Receiver Operating Characteristic (ROC)</a:t>
            </a:r>
            <a:r>
              <a:rPr lang="fa-IR" sz="2000" dirty="0" smtClean="0"/>
              <a:t>:</a:t>
            </a:r>
          </a:p>
          <a:p>
            <a:pPr lvl="1" algn="r" rtl="1" eaLnBrk="1" hangingPunct="1"/>
            <a:r>
              <a:rPr lang="fa-IR" sz="1700" dirty="0" smtClean="0"/>
              <a:t>رسم </a:t>
            </a:r>
            <a:r>
              <a:rPr lang="en-US" sz="1700" dirty="0" smtClean="0"/>
              <a:t> Sensitivity</a:t>
            </a:r>
            <a:r>
              <a:rPr lang="fa-IR" sz="1700" dirty="0" smtClean="0"/>
              <a:t>یا </a:t>
            </a:r>
            <a:r>
              <a:rPr lang="en-US" sz="1700" dirty="0" smtClean="0"/>
              <a:t>TPR</a:t>
            </a:r>
            <a:r>
              <a:rPr lang="fa-IR" sz="1700" dirty="0" smtClean="0"/>
              <a:t> بر حسب </a:t>
            </a:r>
            <a:r>
              <a:rPr lang="en-US" sz="1700" dirty="0" smtClean="0"/>
              <a:t>False Positive Rate (FPR)</a:t>
            </a:r>
            <a:r>
              <a:rPr lang="fa-IR" sz="1700" dirty="0" smtClean="0"/>
              <a:t> (یا </a:t>
            </a:r>
            <a:r>
              <a:rPr lang="en-US" sz="1700" dirty="0" smtClean="0"/>
              <a:t>1-Specificity</a:t>
            </a:r>
            <a:r>
              <a:rPr lang="fa-IR" sz="1700" dirty="0" smtClean="0"/>
              <a:t>)  برای یک کلاس بند باینری</a:t>
            </a:r>
            <a:endParaRPr lang="en-US" sz="1700" dirty="0" smtClean="0"/>
          </a:p>
          <a:p>
            <a:pPr lvl="1" algn="r" rtl="1" eaLnBrk="1" hangingPunct="1"/>
            <a:r>
              <a:rPr lang="en-US" sz="1700" dirty="0" smtClean="0"/>
              <a:t>ROC</a:t>
            </a:r>
            <a:r>
              <a:rPr lang="fa-IR" sz="1700" dirty="0" smtClean="0"/>
              <a:t> نمایش </a:t>
            </a:r>
            <a:r>
              <a:rPr lang="en-US" sz="1700" dirty="0" smtClean="0"/>
              <a:t>benefits</a:t>
            </a:r>
            <a:r>
              <a:rPr lang="fa-IR" sz="1700" dirty="0" smtClean="0"/>
              <a:t> </a:t>
            </a:r>
            <a:r>
              <a:rPr lang="en-US" sz="1700" dirty="0" smtClean="0"/>
              <a:t>(TPR)</a:t>
            </a:r>
            <a:r>
              <a:rPr lang="fa-IR" sz="1700" dirty="0" smtClean="0"/>
              <a:t> بر حسب </a:t>
            </a:r>
            <a:r>
              <a:rPr lang="en-US" sz="1700" dirty="0" smtClean="0"/>
              <a:t>Cost</a:t>
            </a:r>
            <a:r>
              <a:rPr lang="fa-IR" sz="1700" dirty="0" smtClean="0"/>
              <a:t> </a:t>
            </a:r>
            <a:r>
              <a:rPr lang="en-US" sz="1700" dirty="0" smtClean="0"/>
              <a:t>(FPR)</a:t>
            </a:r>
            <a:r>
              <a:rPr lang="fa-IR" sz="1700" dirty="0" smtClean="0"/>
              <a:t> است</a:t>
            </a:r>
          </a:p>
          <a:p>
            <a:pPr lvl="1" algn="r" rtl="1" eaLnBrk="1" hangingPunct="1"/>
            <a:r>
              <a:rPr lang="fa-IR" sz="1700" dirty="0" smtClean="0"/>
              <a:t>محور افقی و عمودی </a:t>
            </a:r>
            <a:r>
              <a:rPr lang="en-US" sz="1700" dirty="0" smtClean="0"/>
              <a:t>ROC</a:t>
            </a:r>
            <a:r>
              <a:rPr lang="fa-IR" sz="1700" dirty="0" smtClean="0"/>
              <a:t> بین صفر تا یک رسم می شود.</a:t>
            </a:r>
          </a:p>
          <a:p>
            <a:pPr lvl="1" algn="r" rtl="1" eaLnBrk="1" hangingPunct="1"/>
            <a:r>
              <a:rPr lang="fa-IR" sz="1700" dirty="0" smtClean="0"/>
              <a:t>بهترین نقطه در این فضا گوشه بالا سمت چپ است که به معنی </a:t>
            </a:r>
            <a:r>
              <a:rPr lang="en-US" sz="1700" dirty="0" smtClean="0"/>
              <a:t>Sensitivity</a:t>
            </a:r>
            <a:r>
              <a:rPr lang="fa-IR" sz="1700" dirty="0" smtClean="0"/>
              <a:t> با مقدار </a:t>
            </a:r>
            <a:r>
              <a:rPr lang="en-US" sz="1700" dirty="0" smtClean="0"/>
              <a:t>100%</a:t>
            </a:r>
            <a:r>
              <a:rPr lang="fa-IR" sz="1700" dirty="0" smtClean="0"/>
              <a:t> و </a:t>
            </a:r>
            <a:r>
              <a:rPr lang="en-US" sz="1700" dirty="0" smtClean="0"/>
              <a:t>Specificity</a:t>
            </a:r>
            <a:r>
              <a:rPr lang="fa-IR" sz="1700" dirty="0" smtClean="0"/>
              <a:t> با مقدار </a:t>
            </a:r>
            <a:r>
              <a:rPr lang="en-US" sz="1700" dirty="0" smtClean="0"/>
              <a:t>100%</a:t>
            </a:r>
            <a:r>
              <a:rPr lang="fa-IR" sz="1700" dirty="0" smtClean="0"/>
              <a:t> است.</a:t>
            </a:r>
          </a:p>
          <a:p>
            <a:pPr marL="0" indent="0" algn="r" rtl="1" eaLnBrk="1" hangingPunct="1">
              <a:buNone/>
            </a:pPr>
            <a:endParaRPr lang="en-US" sz="2000" dirty="0" smtClean="0"/>
          </a:p>
          <a:p>
            <a:pPr marL="0" indent="0" algn="r" rtl="1" eaLnBrk="1" hangingPunct="1">
              <a:buNone/>
            </a:pPr>
            <a:endParaRPr lang="fa-IR" sz="2000" dirty="0" smtClean="0"/>
          </a:p>
          <a:p>
            <a:pPr marL="0" indent="0" algn="r" rtl="1" eaLnBrk="1" hangingPunct="1">
              <a:buNone/>
            </a:pPr>
            <a:endParaRPr lang="fa-IR" sz="2000" dirty="0" smtClean="0"/>
          </a:p>
          <a:p>
            <a:pPr algn="r" rtl="1" eaLnBrk="1" hangingPunct="1"/>
            <a:endParaRPr lang="fa-I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69" y="4114800"/>
            <a:ext cx="391885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839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</p:spPr>
            <p:txBody>
              <a:bodyPr/>
              <a:lstStyle/>
              <a:p>
                <a:pPr algn="r" rtl="1" eaLnBrk="1" hangingPunct="1"/>
                <a:r>
                  <a:rPr lang="fa-IR" sz="2000" dirty="0" smtClean="0"/>
                  <a:t>ضریب کاپا </a:t>
                </a:r>
                <a:r>
                  <a:rPr lang="en-US" sz="2000" dirty="0" smtClean="0"/>
                  <a:t>(</a:t>
                </a:r>
                <a:r>
                  <a:rPr lang="en-US" sz="2000" dirty="0"/>
                  <a:t>kappa coefficient</a:t>
                </a:r>
                <a:r>
                  <a:rPr lang="en-US" sz="2000" dirty="0" smtClean="0"/>
                  <a:t>)</a:t>
                </a:r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برای ارزیابی توافق بین دو نظردهنده (که می‏تواند یکی ماشین باشد) مورد استفاده قرار می‏گیرد.</a:t>
                </a:r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این ضریب از رابطه‏ زیر محاسبه می‏شود</a:t>
                </a:r>
              </a:p>
              <a:p>
                <a:pPr marL="366713" lvl="1" indent="0" algn="r" rtl="1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smtClean="0">
                          <a:latin typeface="Cambria Math"/>
                        </a:rPr>
                        <m:t>𝑘</m:t>
                      </m:r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7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700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7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7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7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700" b="0" i="0" smtClean="0">
                              <a:latin typeface="Cambria Math"/>
                            </a:rPr>
                            <m:t>Pr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7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700" b="0" i="0" smtClean="0">
                              <a:latin typeface="Cambria Math"/>
                            </a:rPr>
                            <m:t>Pr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⁡(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fa-IR" sz="1700" dirty="0"/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که در آن </a:t>
                </a:r>
                <a:r>
                  <a:rPr lang="en-US" sz="1700" dirty="0" err="1" smtClean="0"/>
                  <a:t>Pr</a:t>
                </a:r>
                <a:r>
                  <a:rPr lang="en-US" sz="1700" dirty="0" smtClean="0"/>
                  <a:t>(a)</a:t>
                </a:r>
                <a:r>
                  <a:rPr lang="fa-IR" sz="1700" dirty="0" smtClean="0"/>
                  <a:t> </a:t>
                </a:r>
                <a:r>
                  <a:rPr lang="fa-IR" sz="1700" dirty="0"/>
                  <a:t>درصد توافق مشاهده شده </a:t>
                </a:r>
                <a:r>
                  <a:rPr lang="fa-IR" sz="1700" dirty="0" smtClean="0"/>
                  <a:t>بین نظردهنده‏ها و </a:t>
                </a:r>
                <a:r>
                  <a:rPr lang="en-US" sz="1700" dirty="0" err="1" smtClean="0"/>
                  <a:t>Pr</a:t>
                </a:r>
                <a:r>
                  <a:rPr lang="en-US" sz="1700" dirty="0" smtClean="0"/>
                  <a:t>(e)</a:t>
                </a:r>
                <a:r>
                  <a:rPr lang="fa-IR" sz="1700" dirty="0" smtClean="0"/>
                  <a:t> احتمال فرضی شانس توافق است. </a:t>
                </a:r>
                <a:r>
                  <a:rPr lang="en-US" sz="1700" dirty="0" smtClean="0"/>
                  <a:t>k=1</a:t>
                </a:r>
                <a:r>
                  <a:rPr lang="fa-IR" sz="1700" dirty="0" smtClean="0"/>
                  <a:t> به معنی توافق کامل و </a:t>
                </a:r>
                <a:r>
                  <a:rPr lang="en-US" sz="1700" dirty="0" smtClean="0"/>
                  <a:t>k=0</a:t>
                </a:r>
                <a:r>
                  <a:rPr lang="fa-IR" sz="1700" dirty="0" smtClean="0"/>
                  <a:t> به معنی عدم توافق است.</a:t>
                </a:r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فرض کنید که پرونده 50 مراجعه کننده به یک کلینیک توسط پزشک و ماشین مورد ارزیابی گرفته و در خصوص سالم و یا بیماربودن آنها اعلام نظر شده است. مایلیم ارزیابی میزان توافق بین نظر پزشک و ماشین را انجام دهیم. فرض کنید نتیجه ارزیابی بصورت جدول زیر باشد</a:t>
                </a:r>
              </a:p>
              <a:p>
                <a:pPr marL="366713" lvl="1" indent="0" algn="r" rtl="1" eaLnBrk="1" hangingPunct="1">
                  <a:buNone/>
                </a:pPr>
                <a:endParaRPr lang="fa-IR" sz="1700" dirty="0"/>
              </a:p>
              <a:p>
                <a:pPr marL="366713" lvl="1" indent="0" algn="r" rtl="1" eaLnBrk="1" hangingPunct="1">
                  <a:buNone/>
                </a:pPr>
                <a:endParaRPr lang="fa-IR" sz="1700" dirty="0" smtClean="0"/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  <a:blipFill rotWithShape="1">
                <a:blip r:embed="rId2"/>
                <a:stretch>
                  <a:fillRect l="-1047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085806"/>
              </p:ext>
            </p:extLst>
          </p:nvPr>
        </p:nvGraphicFramePr>
        <p:xfrm>
          <a:off x="2552700" y="4927600"/>
          <a:ext cx="4038600" cy="1549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نظر ماشین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سالم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بیمار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fa-IR" b="1" dirty="0" smtClean="0"/>
                        <a:t>نظر پزشک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سالم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بیمار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494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محاسبه‌ی معیارهای ارزیابی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</p:spPr>
            <p:txBody>
              <a:bodyPr>
                <a:normAutofit fontScale="92500" lnSpcReduction="20000"/>
              </a:bodyPr>
              <a:lstStyle/>
              <a:p>
                <a:pPr algn="r" rtl="1" eaLnBrk="1" hangingPunct="1"/>
                <a:r>
                  <a:rPr lang="fa-IR" sz="2000" dirty="0" smtClean="0"/>
                  <a:t>ضریب کاپا </a:t>
                </a:r>
                <a:r>
                  <a:rPr lang="en-US" sz="2000" dirty="0" smtClean="0"/>
                  <a:t>(</a:t>
                </a:r>
                <a:r>
                  <a:rPr lang="en-US" sz="2000" dirty="0"/>
                  <a:t>kappa coefficient</a:t>
                </a:r>
                <a:r>
                  <a:rPr lang="en-US" sz="2000" dirty="0" smtClean="0"/>
                  <a:t>)</a:t>
                </a:r>
              </a:p>
              <a:p>
                <a:pPr lvl="1" algn="r" rtl="1" eaLnBrk="1" hangingPunct="1"/>
                <a:r>
                  <a:rPr lang="fa-IR" sz="1700" dirty="0" smtClean="0"/>
                  <a:t>بدین ترتیب درصد توافق مشاهده شده عبارت خواهد بود از </a:t>
                </a:r>
                <a:r>
                  <a:rPr lang="en-US" sz="1700" dirty="0" err="1" smtClean="0"/>
                  <a:t>Pr</a:t>
                </a:r>
                <a:r>
                  <a:rPr lang="en-US" sz="1700" dirty="0" smtClean="0"/>
                  <a:t>(a)=(20+15)/50=0.7</a:t>
                </a:r>
              </a:p>
              <a:p>
                <a:pPr lvl="1" algn="r" rtl="1" eaLnBrk="1" hangingPunct="1"/>
                <a:r>
                  <a:rPr lang="fa-IR" sz="1700" dirty="0" smtClean="0"/>
                  <a:t>اما در مورد محاسبه </a:t>
                </a:r>
                <a:r>
                  <a:rPr lang="en-US" sz="1700" dirty="0" err="1" smtClean="0"/>
                  <a:t>Pr</a:t>
                </a:r>
                <a:r>
                  <a:rPr lang="en-US" sz="1700" dirty="0" smtClean="0"/>
                  <a:t>(e)</a:t>
                </a:r>
                <a:r>
                  <a:rPr lang="fa-IR" sz="1700" dirty="0" smtClean="0"/>
                  <a:t>:</a:t>
                </a:r>
              </a:p>
              <a:p>
                <a:pPr lvl="2" algn="r" rtl="1" eaLnBrk="1" hangingPunct="1"/>
                <a:r>
                  <a:rPr lang="fa-IR" sz="1400" dirty="0" smtClean="0"/>
                  <a:t>پزشک در </a:t>
                </a:r>
                <a:r>
                  <a:rPr lang="en-US" sz="1400" dirty="0" smtClean="0"/>
                  <a:t>50%</a:t>
                </a:r>
                <a:r>
                  <a:rPr lang="fa-IR" sz="1400" dirty="0" smtClean="0"/>
                  <a:t> موارد اعلام سلامت برای مراجعه کننده داشته</a:t>
                </a:r>
              </a:p>
              <a:p>
                <a:pPr lvl="2" algn="r" rtl="1" eaLnBrk="1" hangingPunct="1"/>
                <a:r>
                  <a:rPr lang="fa-IR" sz="1400" dirty="0" smtClean="0"/>
                  <a:t>در حالیکه ماشین </a:t>
                </a:r>
                <a:r>
                  <a:rPr lang="fa-IR" sz="1400" dirty="0"/>
                  <a:t>در </a:t>
                </a:r>
                <a:r>
                  <a:rPr lang="en-US" sz="1400" dirty="0" smtClean="0"/>
                  <a:t>60%</a:t>
                </a:r>
                <a:r>
                  <a:rPr lang="fa-IR" sz="1400" dirty="0" smtClean="0"/>
                  <a:t> </a:t>
                </a:r>
                <a:r>
                  <a:rPr lang="fa-IR" sz="1400" dirty="0"/>
                  <a:t>موارد اعلام سلامت برای مراجعه کننده </a:t>
                </a:r>
                <a:r>
                  <a:rPr lang="fa-IR" sz="1400" dirty="0" smtClean="0"/>
                  <a:t>داشته است</a:t>
                </a:r>
                <a:endParaRPr lang="fa-IR" sz="1400" dirty="0"/>
              </a:p>
              <a:p>
                <a:pPr lvl="2" algn="r" rtl="1" eaLnBrk="1" hangingPunct="1"/>
                <a:r>
                  <a:rPr lang="fa-IR" sz="1400" dirty="0" smtClean="0"/>
                  <a:t>بنابراین احتمال اینکه بصورت اتفاقی هر دو نظر بر سلامت بدهند عبارتست از: </a:t>
                </a:r>
                <a:r>
                  <a:rPr lang="en-US" sz="1400" dirty="0" smtClean="0"/>
                  <a:t>0.50*0.60=0.30</a:t>
                </a:r>
                <a:r>
                  <a:rPr lang="fa-IR" sz="1400" dirty="0" smtClean="0"/>
                  <a:t> و احتمال اینکه به صورت </a:t>
                </a:r>
                <a:r>
                  <a:rPr lang="fa-IR" sz="1400" dirty="0"/>
                  <a:t>اتفاقی هر دو نظر </a:t>
                </a:r>
                <a:r>
                  <a:rPr lang="fa-IR" sz="1400" dirty="0" smtClean="0"/>
                  <a:t>به بیماری بدهند </a:t>
                </a:r>
                <a:r>
                  <a:rPr lang="fa-IR" sz="1400" dirty="0"/>
                  <a:t>عبارتست </a:t>
                </a:r>
                <a:r>
                  <a:rPr lang="fa-IR" sz="1400" dirty="0" smtClean="0"/>
                  <a:t>از </a:t>
                </a:r>
                <a:r>
                  <a:rPr lang="en-US" sz="1400" dirty="0" smtClean="0"/>
                  <a:t>0.50*0.40=0.20</a:t>
                </a:r>
                <a:r>
                  <a:rPr lang="fa-IR" sz="1400" dirty="0" smtClean="0"/>
                  <a:t>. در این حال </a:t>
                </a:r>
                <a:r>
                  <a:rPr lang="en-US" sz="1400" dirty="0" err="1" smtClean="0"/>
                  <a:t>Pr</a:t>
                </a:r>
                <a:r>
                  <a:rPr lang="en-US" sz="1400" dirty="0" smtClean="0"/>
                  <a:t>(e)=0.30+0.20=0.50</a:t>
                </a:r>
              </a:p>
              <a:p>
                <a:pPr lvl="1" algn="r" rtl="1" eaLnBrk="1" hangingPunct="1"/>
                <a:r>
                  <a:rPr lang="fa-IR" sz="1700" dirty="0" smtClean="0"/>
                  <a:t>بدین ترتیب ضریب کاپا مقدار زیر خواهد بود:</a:t>
                </a:r>
              </a:p>
              <a:p>
                <a:pPr marL="366713" lvl="1" indent="0" algn="r" rtl="1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latin typeface="Cambria Math"/>
                        </a:rPr>
                        <m:t>𝑘</m:t>
                      </m:r>
                      <m:r>
                        <a:rPr lang="en-US" sz="17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7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70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7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700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7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700">
                              <a:latin typeface="Cambria Math"/>
                            </a:rPr>
                            <m:t>Pr</m:t>
                          </m:r>
                          <m:r>
                            <a:rPr lang="en-US" sz="1700" i="1">
                              <a:latin typeface="Cambria Math"/>
                            </a:rPr>
                            <m:t>⁡(</m:t>
                          </m:r>
                          <m:r>
                            <a:rPr lang="en-US" sz="1700" i="1">
                              <a:latin typeface="Cambria Math"/>
                            </a:rPr>
                            <m:t>𝑒</m:t>
                          </m:r>
                          <m:r>
                            <a:rPr lang="en-US" sz="17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700" i="1">
                              <a:latin typeface="Cambria Math"/>
                            </a:rPr>
                            <m:t>1</m:t>
                          </m:r>
                          <m:r>
                            <a:rPr lang="en-US" sz="17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700">
                              <a:latin typeface="Cambria Math"/>
                            </a:rPr>
                            <m:t>Pr</m:t>
                          </m:r>
                          <m:r>
                            <a:rPr lang="en-US" sz="1700" i="1">
                              <a:latin typeface="Cambria Math"/>
                            </a:rPr>
                            <m:t>⁡(</m:t>
                          </m:r>
                          <m:r>
                            <a:rPr lang="en-US" sz="1700" i="1">
                              <a:latin typeface="Cambria Math"/>
                            </a:rPr>
                            <m:t>𝑒</m:t>
                          </m:r>
                          <m:r>
                            <a:rPr lang="en-US" sz="17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7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17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0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17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1700" b="0" i="1" smtClean="0">
                          <a:latin typeface="Cambria Math"/>
                        </a:rPr>
                        <m:t>=</m:t>
                      </m:r>
                      <m:r>
                        <a:rPr lang="en-US" sz="1700" b="0" i="1" smtClean="0">
                          <a:latin typeface="Cambria Math"/>
                        </a:rPr>
                        <m:t>0</m:t>
                      </m:r>
                      <m:r>
                        <a:rPr lang="en-US" sz="1700" b="0" i="1" smtClean="0">
                          <a:latin typeface="Cambria Math"/>
                        </a:rPr>
                        <m:t>.</m:t>
                      </m:r>
                      <m:r>
                        <a:rPr lang="en-US" sz="17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fa-IR" sz="1700" dirty="0"/>
              </a:p>
              <a:p>
                <a:pPr algn="r" rtl="1" eaLnBrk="1" hangingPunct="1"/>
                <a:r>
                  <a:rPr lang="fa-IR" sz="2000" dirty="0" smtClean="0"/>
                  <a:t>در دو تقسیم‏بندی مختلف:</a:t>
                </a:r>
              </a:p>
              <a:p>
                <a:pPr lvl="1" algn="r" rtl="1" eaLnBrk="1" hangingPunct="1"/>
                <a:r>
                  <a:rPr lang="fa-IR" sz="1400" dirty="0" smtClean="0"/>
                  <a:t>مقدار ضریب کاپای کمتر از </a:t>
                </a:r>
                <a:r>
                  <a:rPr lang="en-US" sz="1400" dirty="0" smtClean="0"/>
                  <a:t>0.4</a:t>
                </a:r>
                <a:r>
                  <a:rPr lang="fa-IR" sz="1400" dirty="0" smtClean="0"/>
                  <a:t> به معنی توافق کم، بین </a:t>
                </a:r>
                <a:r>
                  <a:rPr lang="en-US" sz="1400" dirty="0" smtClean="0"/>
                  <a:t>0.41</a:t>
                </a:r>
                <a:r>
                  <a:rPr lang="fa-IR" sz="1400" dirty="0" smtClean="0"/>
                  <a:t> و </a:t>
                </a:r>
                <a:r>
                  <a:rPr lang="en-US" sz="1400" dirty="0" smtClean="0"/>
                  <a:t>0.75</a:t>
                </a:r>
                <a:r>
                  <a:rPr lang="fa-IR" sz="1400" dirty="0" smtClean="0"/>
                  <a:t> به معنی توافق نسبی مطلوب تا خوب و بیشتر از </a:t>
                </a:r>
                <a:r>
                  <a:rPr lang="en-US" sz="1400" dirty="0" smtClean="0"/>
                  <a:t>0.76</a:t>
                </a:r>
                <a:r>
                  <a:rPr lang="fa-IR" sz="1400" dirty="0" smtClean="0"/>
                  <a:t> به معنی توافق عالی است.</a:t>
                </a:r>
              </a:p>
              <a:p>
                <a:pPr lvl="1" algn="r" rtl="1" eaLnBrk="1" hangingPunct="1"/>
                <a:r>
                  <a:rPr lang="fa-IR" sz="1400" dirty="0" smtClean="0"/>
                  <a:t>مقدار ضریب کاپای کمتر از صفر به معنی هیچگونه توافق، بین </a:t>
                </a:r>
                <a:r>
                  <a:rPr lang="en-US" sz="1400" dirty="0" smtClean="0"/>
                  <a:t>0</a:t>
                </a:r>
                <a:r>
                  <a:rPr lang="fa-IR" sz="1400" dirty="0" smtClean="0"/>
                  <a:t> تا </a:t>
                </a:r>
                <a:r>
                  <a:rPr lang="en-US" sz="1400" dirty="0" smtClean="0"/>
                  <a:t>0.2</a:t>
                </a:r>
                <a:r>
                  <a:rPr lang="fa-IR" sz="1400" dirty="0" smtClean="0"/>
                  <a:t> به معنی توافق ناچیز، بین </a:t>
                </a:r>
                <a:r>
                  <a:rPr lang="en-US" sz="1400" dirty="0" smtClean="0"/>
                  <a:t>0.21</a:t>
                </a:r>
                <a:r>
                  <a:rPr lang="fa-IR" sz="1400" dirty="0"/>
                  <a:t> </a:t>
                </a:r>
                <a:r>
                  <a:rPr lang="fa-IR" sz="1400" dirty="0" smtClean="0"/>
                  <a:t>تا </a:t>
                </a:r>
                <a:r>
                  <a:rPr lang="en-US" sz="1400" dirty="0" smtClean="0"/>
                  <a:t>0.4</a:t>
                </a:r>
                <a:r>
                  <a:rPr lang="fa-IR" sz="1400" dirty="0" smtClean="0"/>
                  <a:t> </a:t>
                </a:r>
                <a:r>
                  <a:rPr lang="fa-IR" sz="1400" smtClean="0"/>
                  <a:t>به معنی </a:t>
                </a:r>
                <a:r>
                  <a:rPr lang="fa-IR" sz="1400" dirty="0" smtClean="0"/>
                  <a:t>توافق نسبی، بین </a:t>
                </a:r>
                <a:r>
                  <a:rPr lang="en-US" sz="1400" dirty="0" smtClean="0"/>
                  <a:t>0.41</a:t>
                </a:r>
                <a:r>
                  <a:rPr lang="fa-IR" sz="1400" dirty="0" smtClean="0"/>
                  <a:t> تا </a:t>
                </a:r>
                <a:r>
                  <a:rPr lang="en-US" sz="1400" dirty="0" smtClean="0"/>
                  <a:t>0.6</a:t>
                </a:r>
                <a:r>
                  <a:rPr lang="fa-IR" sz="1400" dirty="0" smtClean="0"/>
                  <a:t> به معنی توافق متوسط، بین </a:t>
                </a:r>
                <a:r>
                  <a:rPr lang="en-US" sz="1400" dirty="0" smtClean="0"/>
                  <a:t>0.61</a:t>
                </a:r>
                <a:r>
                  <a:rPr lang="fa-IR" sz="1400" dirty="0" smtClean="0"/>
                  <a:t> تا </a:t>
                </a:r>
                <a:r>
                  <a:rPr lang="en-US" sz="1400" dirty="0" smtClean="0"/>
                  <a:t>0.8</a:t>
                </a:r>
                <a:r>
                  <a:rPr lang="fa-IR" sz="1400" dirty="0" smtClean="0"/>
                  <a:t> به معنی توافق قابل توجه و بین </a:t>
                </a:r>
                <a:r>
                  <a:rPr lang="en-US" sz="1400" dirty="0" smtClean="0"/>
                  <a:t>0.81</a:t>
                </a:r>
                <a:r>
                  <a:rPr lang="fa-IR" sz="1400" dirty="0" smtClean="0"/>
                  <a:t> تا </a:t>
                </a:r>
                <a:r>
                  <a:rPr lang="en-US" sz="1400" dirty="0" smtClean="0"/>
                  <a:t>1</a:t>
                </a:r>
                <a:r>
                  <a:rPr lang="fa-IR" sz="1400" dirty="0" smtClean="0"/>
                  <a:t> به معنی توافق عالی است</a:t>
                </a:r>
                <a:endParaRPr lang="fa-IR" sz="1400" dirty="0"/>
              </a:p>
              <a:p>
                <a:pPr marL="685800" lvl="2" indent="0" algn="r" rtl="1" eaLnBrk="1" hangingPunct="1">
                  <a:buNone/>
                </a:pPr>
                <a:endParaRPr lang="fa-IR" sz="1400" dirty="0" smtClean="0"/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  <a:blipFill rotWithShape="0">
                <a:blip r:embed="rId2"/>
                <a:stretch>
                  <a:fillRect t="-2442" r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470993"/>
              </p:ext>
            </p:extLst>
          </p:nvPr>
        </p:nvGraphicFramePr>
        <p:xfrm>
          <a:off x="1228352" y="87187"/>
          <a:ext cx="2742908" cy="12734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5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7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259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sz="1200" dirty="0" smtClean="0"/>
                        <a:t>نظر ماشین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259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/>
                        <a:t>سالم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/>
                        <a:t>بیمار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596">
                <a:tc rowSpan="2">
                  <a:txBody>
                    <a:bodyPr/>
                    <a:lstStyle/>
                    <a:p>
                      <a:pPr algn="ctr"/>
                      <a:endParaRPr lang="en-US" sz="900" dirty="0" smtClean="0"/>
                    </a:p>
                    <a:p>
                      <a:pPr algn="ctr"/>
                      <a:r>
                        <a:rPr lang="fa-IR" sz="1200" b="1" dirty="0" smtClean="0"/>
                        <a:t>نظر پزشک</a:t>
                      </a:r>
                      <a:endParaRPr lang="en-US" sz="12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/>
                        <a:t>سالم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637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dirty="0" smtClean="0"/>
                        <a:t>بیمار</a:t>
                      </a:r>
                      <a:endParaRPr lang="en-US" sz="12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03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59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</p:spPr>
            <p:txBody>
              <a:bodyPr/>
              <a:lstStyle/>
              <a:p>
                <a:pPr algn="r" rtl="1" eaLnBrk="1" hangingPunct="1"/>
                <a:r>
                  <a:rPr lang="fa-IR" sz="2000" dirty="0" smtClean="0"/>
                  <a:t>ضریب همبستگی اسپیرمن </a:t>
                </a:r>
                <a:r>
                  <a:rPr lang="en-US" sz="2000" dirty="0" smtClean="0"/>
                  <a:t>(Spearman correlation coefficient)</a:t>
                </a:r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برای ارزیابی رتبه‏بندی بکار می‏رود.</a:t>
                </a:r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برای </a:t>
                </a:r>
                <a:r>
                  <a:rPr lang="en-US" sz="1700" dirty="0" smtClean="0"/>
                  <a:t>n</a:t>
                </a:r>
                <a:r>
                  <a:rPr lang="fa-IR" sz="1700" dirty="0" smtClean="0"/>
                  <a:t> دیتای مرتب شده، این ضریب که با </a:t>
                </a:r>
                <a:r>
                  <a:rPr lang="el-GR" sz="1700" dirty="0" smtClean="0"/>
                  <a:t>ρ</a:t>
                </a:r>
                <a:r>
                  <a:rPr lang="fa-IR" sz="1700" dirty="0" smtClean="0"/>
                  <a:t> نمایش داده می‏شود، بصورت زیر محاسبه می‏شود</a:t>
                </a:r>
                <a:endParaRPr lang="en-US" sz="1700" dirty="0" smtClean="0"/>
              </a:p>
              <a:p>
                <a:pPr marL="366713" lvl="1" indent="0" algn="r" rtl="1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SA" sz="1800" i="1">
                          <a:latin typeface="Cambria Math"/>
                        </a:rPr>
                        <m:t>𝜌</m:t>
                      </m:r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/>
                        </a:rPr>
                        <m:t>1</m:t>
                      </m:r>
                      <m:r>
                        <a:rPr lang="en-US" sz="18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6</m:t>
                          </m:r>
                          <m:r>
                            <a:rPr lang="en-US" sz="1800" i="1">
                              <a:latin typeface="Cambria Math"/>
                            </a:rPr>
                            <m:t>∗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𝑛</m:t>
                          </m:r>
                          <m:r>
                            <a:rPr lang="en-US" sz="18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a-IR" sz="1700" dirty="0" smtClean="0"/>
              </a:p>
              <a:p>
                <a:pPr marL="366713" lvl="1" indent="0" algn="r" rtl="1" eaLnBrk="1" hangingPunct="1">
                  <a:buNone/>
                </a:pPr>
                <a:r>
                  <a:rPr lang="fa-IR" sz="1700" dirty="0" smtClean="0"/>
                  <a:t>که در آن </a:t>
                </a:r>
                <a:r>
                  <a:rPr lang="en-US" sz="1700" dirty="0" smtClean="0"/>
                  <a:t>d</a:t>
                </a:r>
                <a:r>
                  <a:rPr lang="en-US" sz="1700" baseline="-25000" dirty="0" smtClean="0"/>
                  <a:t>i</a:t>
                </a:r>
                <a:r>
                  <a:rPr lang="fa-IR" sz="1700" dirty="0" smtClean="0"/>
                  <a:t> فاصله‏ی رتبه بدست آمده تا رتبه واقعی برای داده </a:t>
                </a:r>
                <a:r>
                  <a:rPr lang="en-US" sz="1700" dirty="0" err="1" smtClean="0"/>
                  <a:t>i</a:t>
                </a:r>
                <a:r>
                  <a:rPr lang="fa-IR" sz="1700" dirty="0" smtClean="0"/>
                  <a:t>ام است.</a:t>
                </a:r>
              </a:p>
              <a:p>
                <a:pPr marL="0" indent="0" algn="r" rtl="1" eaLnBrk="1" hangingPunct="1">
                  <a:buNone/>
                </a:pPr>
                <a:endParaRPr lang="fa-IR" sz="2000" dirty="0" smtClean="0"/>
              </a:p>
              <a:p>
                <a:pPr marL="0" indent="0" algn="r" rtl="1" eaLnBrk="1" hangingPunct="1">
                  <a:buNone/>
                </a:pPr>
                <a:endParaRPr lang="fa-IR" sz="2000" dirty="0" smtClean="0"/>
              </a:p>
              <a:p>
                <a:pPr algn="r" rtl="1" eaLnBrk="1" hangingPunct="1"/>
                <a:endParaRPr lang="fa-IR" sz="2000" dirty="0" smtClean="0"/>
              </a:p>
            </p:txBody>
          </p:sp>
        </mc:Choice>
        <mc:Fallback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  <a:blipFill rotWithShape="0">
                <a:blip r:embed="rId2"/>
                <a:stretch>
                  <a:fillRect t="-1764" r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89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000" dirty="0" smtClean="0"/>
              <a:t>ماتریس درهم‏ریختگی </a:t>
            </a:r>
            <a:r>
              <a:rPr lang="en-US" sz="2000" dirty="0" smtClean="0"/>
              <a:t>(</a:t>
            </a:r>
            <a:r>
              <a:rPr lang="en-US" sz="2000" dirty="0"/>
              <a:t>confusion matrix</a:t>
            </a:r>
            <a:r>
              <a:rPr lang="en-US" sz="2000" dirty="0" smtClean="0"/>
              <a:t>)</a:t>
            </a:r>
          </a:p>
          <a:p>
            <a:pPr marL="366713" lvl="1" indent="0" algn="r" rtl="1" eaLnBrk="1" hangingPunct="1">
              <a:buNone/>
            </a:pPr>
            <a:r>
              <a:rPr lang="fa-IR" sz="1700" dirty="0" smtClean="0"/>
              <a:t>این جدول در کاربردهای یادگیری ماشین کارایی الگوریتم را به رویت می‏رساند. هر ستون ماتریس بیان‏کننده پیش‏بینی قرارگیری در کلاس‏ها و هر سطر ماتریس بیان‏کننده قرارگیری واقعی در کلاس‏ها است. مثلا فرض کنید که یک سیستم بینایی ماشین برای تشخیص ارقام </a:t>
            </a:r>
            <a:r>
              <a:rPr lang="en-US" sz="1700" dirty="0" smtClean="0"/>
              <a:t>0</a:t>
            </a:r>
            <a:r>
              <a:rPr lang="fa-IR" sz="1700" dirty="0" smtClean="0"/>
              <a:t>، </a:t>
            </a:r>
            <a:r>
              <a:rPr lang="en-US" sz="1700" dirty="0" smtClean="0"/>
              <a:t>1</a:t>
            </a:r>
            <a:r>
              <a:rPr lang="fa-IR" sz="1700" dirty="0" smtClean="0"/>
              <a:t> و </a:t>
            </a:r>
            <a:r>
              <a:rPr lang="en-US" sz="1700" dirty="0" smtClean="0"/>
              <a:t>2</a:t>
            </a:r>
            <a:r>
              <a:rPr lang="fa-IR" sz="1700" dirty="0" smtClean="0"/>
              <a:t> از هم نوشته شده است. به این سیستم 30 تصویر شامل این ارقام شامل 10 تصویر از </a:t>
            </a:r>
            <a:r>
              <a:rPr lang="en-US" sz="1700" dirty="0" smtClean="0"/>
              <a:t>0</a:t>
            </a:r>
            <a:r>
              <a:rPr lang="fa-IR" sz="1700" dirty="0" smtClean="0"/>
              <a:t>، 12 تصویر از </a:t>
            </a:r>
            <a:r>
              <a:rPr lang="en-US" sz="1700" dirty="0" smtClean="0"/>
              <a:t>1</a:t>
            </a:r>
            <a:r>
              <a:rPr lang="fa-IR" sz="1700" dirty="0" smtClean="0"/>
              <a:t> و 8 تصویر از </a:t>
            </a:r>
            <a:r>
              <a:rPr lang="en-US" sz="1700" dirty="0" smtClean="0"/>
              <a:t>2</a:t>
            </a:r>
            <a:r>
              <a:rPr lang="fa-IR" sz="1700" dirty="0" smtClean="0"/>
              <a:t> داده شده و نتیجه بصورت زیر ارایه شده است:</a:t>
            </a:r>
          </a:p>
          <a:p>
            <a:pPr marL="366713" lvl="1" indent="0" algn="r" rtl="1" eaLnBrk="1" hangingPunct="1">
              <a:buNone/>
            </a:pPr>
            <a:endParaRPr lang="fa-I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70038" y="3581400"/>
          <a:ext cx="6096000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/>
                      <a:r>
                        <a:rPr lang="fa-IR" b="1" dirty="0" smtClean="0"/>
                        <a:t>کلاس</a:t>
                      </a:r>
                      <a:r>
                        <a:rPr lang="fa-IR" b="1" baseline="0" dirty="0" smtClean="0"/>
                        <a:t> پیش‏بینی شده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lang="fa-IR" b="1" dirty="0" smtClean="0"/>
                    </a:p>
                    <a:p>
                      <a:pPr algn="ctr"/>
                      <a:r>
                        <a:rPr lang="fa-IR" b="1" dirty="0" smtClean="0"/>
                        <a:t>کلاس واقعی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214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مقدمه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000" dirty="0" smtClean="0"/>
              <a:t>آخرین گام در ساخت یک سیستم، ارزیابی آن است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68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تعریف برخی اصطلاحات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en-US" sz="2000" dirty="0" smtClean="0">
                <a:solidFill>
                  <a:srgbClr val="0070C0"/>
                </a:solidFill>
              </a:rPr>
              <a:t>Degrees </a:t>
            </a:r>
            <a:r>
              <a:rPr lang="en-US" sz="2000" dirty="0">
                <a:solidFill>
                  <a:srgbClr val="0070C0"/>
                </a:solidFill>
              </a:rPr>
              <a:t>of Freedom (DOF)</a:t>
            </a:r>
            <a:r>
              <a:rPr lang="ar-SA" sz="2000" dirty="0" smtClean="0">
                <a:solidFill>
                  <a:srgbClr val="0070C0"/>
                </a:solidFill>
              </a:rPr>
              <a:t>:</a:t>
            </a:r>
            <a:endParaRPr lang="fa-IR" sz="2000" dirty="0" smtClean="0">
              <a:solidFill>
                <a:srgbClr val="0070C0"/>
              </a:solidFill>
            </a:endParaRPr>
          </a:p>
          <a:p>
            <a:pPr lvl="1" algn="r" rtl="1"/>
            <a:r>
              <a:rPr lang="fa-IR" sz="2000" dirty="0" smtClean="0"/>
              <a:t>این اصطلاح در سیستمهای ردیاب استفاده می‌شود و بنابه تعریف عبارتست از </a:t>
            </a:r>
            <a:r>
              <a:rPr lang="ar-SA" sz="2000" dirty="0" smtClean="0"/>
              <a:t>آزادي </a:t>
            </a:r>
            <a:r>
              <a:rPr lang="ar-SA" sz="2000" dirty="0"/>
              <a:t>حرکت انتقالي يا دوراني به طوري که رديابي کامل در مسير حرکت صورت پذيرد.</a:t>
            </a:r>
            <a:endParaRPr lang="en-US" sz="2000" dirty="0"/>
          </a:p>
          <a:p>
            <a:pPr algn="r" rtl="1"/>
            <a:r>
              <a:rPr lang="en-US" sz="2000" dirty="0" smtClean="0">
                <a:solidFill>
                  <a:srgbClr val="0070C0"/>
                </a:solidFill>
              </a:rPr>
              <a:t>Measurement </a:t>
            </a:r>
            <a:r>
              <a:rPr lang="en-US" sz="2000" dirty="0">
                <a:solidFill>
                  <a:srgbClr val="0070C0"/>
                </a:solidFill>
              </a:rPr>
              <a:t>Rate</a:t>
            </a:r>
            <a:r>
              <a:rPr lang="ar-SA" sz="2000" dirty="0" smtClean="0">
                <a:solidFill>
                  <a:srgbClr val="0070C0"/>
                </a:solidFill>
              </a:rPr>
              <a:t>:</a:t>
            </a:r>
            <a:endParaRPr lang="fa-IR" sz="2000" dirty="0" smtClean="0">
              <a:solidFill>
                <a:srgbClr val="0070C0"/>
              </a:solidFill>
            </a:endParaRPr>
          </a:p>
          <a:p>
            <a:pPr lvl="1" algn="r" rtl="1"/>
            <a:r>
              <a:rPr lang="ar-SA" sz="2000" dirty="0" smtClean="0"/>
              <a:t>تعداد اندازه‌گيري‌هاي </a:t>
            </a:r>
            <a:r>
              <a:rPr lang="ar-SA" sz="2000" dirty="0"/>
              <a:t>معتبر در واحد زمان.</a:t>
            </a:r>
            <a:endParaRPr lang="en-US" sz="2000" dirty="0"/>
          </a:p>
          <a:p>
            <a:pPr algn="r" rtl="1"/>
            <a:r>
              <a:rPr lang="en-US" sz="2000" dirty="0">
                <a:solidFill>
                  <a:srgbClr val="0070C0"/>
                </a:solidFill>
              </a:rPr>
              <a:t>RMS Error</a:t>
            </a:r>
            <a:r>
              <a:rPr lang="ar-SA" sz="2000" dirty="0" smtClean="0">
                <a:solidFill>
                  <a:srgbClr val="0070C0"/>
                </a:solidFill>
              </a:rPr>
              <a:t>:</a:t>
            </a:r>
            <a:endParaRPr lang="fa-IR" sz="2000" dirty="0" smtClean="0">
              <a:solidFill>
                <a:srgbClr val="0070C0"/>
              </a:solidFill>
            </a:endParaRPr>
          </a:p>
          <a:p>
            <a:pPr lvl="1" algn="r" rtl="1"/>
            <a:r>
              <a:rPr lang="ar-SA" sz="2000" dirty="0" smtClean="0"/>
              <a:t>نمايشي </a:t>
            </a:r>
            <a:r>
              <a:rPr lang="ar-SA" sz="2000" dirty="0"/>
              <a:t>از خطاي </a:t>
            </a:r>
            <a:r>
              <a:rPr lang="fa-IR" sz="2000" dirty="0" smtClean="0"/>
              <a:t>اندازه</a:t>
            </a:r>
            <a:r>
              <a:rPr lang="ar-SA" sz="2000" dirty="0"/>
              <a:t>‌</a:t>
            </a:r>
            <a:r>
              <a:rPr lang="fa-IR" sz="2000" dirty="0" smtClean="0"/>
              <a:t>گیری</a:t>
            </a:r>
            <a:r>
              <a:rPr lang="ar-SA" sz="2000" dirty="0" smtClean="0"/>
              <a:t> </a:t>
            </a:r>
            <a:r>
              <a:rPr lang="ar-SA" sz="2000" dirty="0"/>
              <a:t>که بر اساس ريشه دوم ميانگين حسابي توان‌هاي دوم مولفه‌هاي خطا مي‌باشد.</a:t>
            </a:r>
            <a:endParaRPr lang="en-US" sz="2000" dirty="0"/>
          </a:p>
          <a:p>
            <a:pPr algn="r" rtl="1"/>
            <a:r>
              <a:rPr lang="en-US" sz="2000" dirty="0" smtClean="0">
                <a:solidFill>
                  <a:srgbClr val="0070C0"/>
                </a:solidFill>
              </a:rPr>
              <a:t>Resolution</a:t>
            </a:r>
            <a:r>
              <a:rPr lang="fa-IR" sz="2000" dirty="0" smtClean="0">
                <a:solidFill>
                  <a:srgbClr val="0070C0"/>
                </a:solidFill>
              </a:rPr>
              <a:t>:</a:t>
            </a:r>
          </a:p>
          <a:p>
            <a:pPr lvl="1" algn="r" rtl="1"/>
            <a:r>
              <a:rPr lang="fa-IR" sz="2000" dirty="0" smtClean="0"/>
              <a:t>رزلوشن </a:t>
            </a:r>
            <a:r>
              <a:rPr lang="fa-IR" sz="2000" dirty="0"/>
              <a:t>كوچكترين گامي است كه مي‌توانيم در اندازه‌گيري يك پارامتر اندازه بگيريم يا بيان كنيم. به عنوان مثال اگر يك حرات‌سنج ديجيتال، درجه حرارت را بصورت مثلاً </a:t>
            </a:r>
            <a:r>
              <a:rPr lang="en-US" sz="2000" dirty="0" smtClean="0"/>
              <a:t>21.3</a:t>
            </a:r>
            <a:r>
              <a:rPr lang="fa-IR" sz="2000" dirty="0" smtClean="0"/>
              <a:t> </a:t>
            </a:r>
            <a:r>
              <a:rPr lang="fa-IR" sz="2000" dirty="0"/>
              <a:t>درجه بيان كند، رزلوشن </a:t>
            </a:r>
            <a:r>
              <a:rPr lang="fa-IR" sz="2000" dirty="0" smtClean="0"/>
              <a:t>آن </a:t>
            </a:r>
            <a:r>
              <a:rPr lang="en-US" sz="2000" dirty="0" smtClean="0"/>
              <a:t>0.1</a:t>
            </a:r>
            <a:r>
              <a:rPr lang="fa-IR" sz="2000" dirty="0" smtClean="0"/>
              <a:t> درجه </a:t>
            </a:r>
            <a:r>
              <a:rPr lang="fa-IR" sz="2000" dirty="0"/>
              <a:t>است. رزلوشن يك سيستم اندازه‌گيري ضرورتاً دقت قرائت نيست. </a:t>
            </a:r>
            <a:endParaRPr lang="fa-I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92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تعریف برخی اصطلاحات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en-US" sz="2000" dirty="0" smtClean="0">
                <a:solidFill>
                  <a:srgbClr val="0070C0"/>
                </a:solidFill>
              </a:rPr>
              <a:t>Precision</a:t>
            </a:r>
            <a:r>
              <a:rPr lang="fa-IR" sz="2000" dirty="0" smtClean="0">
                <a:solidFill>
                  <a:srgbClr val="0070C0"/>
                </a:solidFill>
              </a:rPr>
              <a:t> (دقت):</a:t>
            </a:r>
          </a:p>
          <a:p>
            <a:pPr lvl="1" algn="r" rtl="1"/>
            <a:r>
              <a:rPr lang="fa-IR" sz="2000" dirty="0" smtClean="0"/>
              <a:t>به </a:t>
            </a:r>
            <a:r>
              <a:rPr lang="fa-IR" sz="2000" dirty="0"/>
              <a:t>اين معني است كه در اندازه‌گيريهاي متوالي از يك مقدار، چقدر مقادير اندازه‌گيري شده به هم نزديكند. </a:t>
            </a:r>
            <a:r>
              <a:rPr lang="fa-IR" sz="2000" dirty="0" smtClean="0"/>
              <a:t>اگر </a:t>
            </a:r>
            <a:r>
              <a:rPr lang="fa-IR" sz="2000" dirty="0"/>
              <a:t>يك ساعت روزانه 15 ثانيه جلو برود، ولي اين اتفاق هر روز بيافتد، </a:t>
            </a:r>
            <a:r>
              <a:rPr lang="en-US" sz="2000" dirty="0"/>
              <a:t>Accuracy</a:t>
            </a:r>
            <a:r>
              <a:rPr lang="fa-IR" sz="2000" dirty="0"/>
              <a:t> اين ساعت كم است ولي </a:t>
            </a:r>
            <a:r>
              <a:rPr lang="en-US" sz="2000" dirty="0"/>
              <a:t>Precision</a:t>
            </a:r>
            <a:r>
              <a:rPr lang="fa-IR" sz="2000" dirty="0"/>
              <a:t> اين ساعت فوق‌العاده زياد است. </a:t>
            </a:r>
          </a:p>
          <a:p>
            <a:pPr marL="366713" lvl="1" indent="0" algn="r" rtl="1">
              <a:buNone/>
            </a:pPr>
            <a:endParaRPr lang="fa-IR" sz="2000" dirty="0"/>
          </a:p>
          <a:p>
            <a:pPr marL="366713" lvl="1" indent="0" algn="r" rtl="1">
              <a:buNone/>
            </a:pPr>
            <a:endParaRPr lang="en-US" sz="2000" dirty="0"/>
          </a:p>
          <a:p>
            <a:pPr algn="r" rtl="1"/>
            <a:r>
              <a:rPr lang="en-US" sz="2000" dirty="0">
                <a:solidFill>
                  <a:srgbClr val="0070C0"/>
                </a:solidFill>
              </a:rPr>
              <a:t>Bias</a:t>
            </a:r>
            <a:r>
              <a:rPr lang="fa-IR" sz="2000" dirty="0" smtClean="0">
                <a:solidFill>
                  <a:srgbClr val="0070C0"/>
                </a:solidFill>
              </a:rPr>
              <a:t>:</a:t>
            </a:r>
          </a:p>
          <a:p>
            <a:pPr lvl="1" algn="r" rtl="1"/>
            <a:r>
              <a:rPr lang="fa-IR" sz="2000" dirty="0" smtClean="0"/>
              <a:t>در شکل زیر </a:t>
            </a:r>
            <a:r>
              <a:rPr lang="en-US" sz="2000" dirty="0" smtClean="0"/>
              <a:t>Precision</a:t>
            </a:r>
            <a:r>
              <a:rPr lang="fa-IR" sz="2000" dirty="0" smtClean="0"/>
              <a:t> زياد </a:t>
            </a:r>
            <a:r>
              <a:rPr lang="fa-IR" sz="2000" dirty="0"/>
              <a:t>ولي </a:t>
            </a:r>
            <a:r>
              <a:rPr lang="en-US" sz="2000" dirty="0" smtClean="0"/>
              <a:t>Accuracy</a:t>
            </a:r>
            <a:r>
              <a:rPr lang="fa-IR" sz="2000" dirty="0" smtClean="0"/>
              <a:t> </a:t>
            </a:r>
            <a:r>
              <a:rPr lang="fa-IR" sz="2000" dirty="0"/>
              <a:t>كم است. باياس تفاوت بين ميانگين مقادير اندازه‌گيري شده با مقدار واقعي است. باياس زياد به معني كم بودن دقت است</a:t>
            </a:r>
            <a:r>
              <a:rPr lang="fa-IR" sz="2000" dirty="0" smtClean="0"/>
              <a:t>.</a:t>
            </a:r>
          </a:p>
          <a:p>
            <a:pPr marL="366713" lvl="1" indent="0" algn="r" rtl="1">
              <a:buNone/>
            </a:pPr>
            <a:endParaRPr lang="fa-IR" sz="2000" dirty="0"/>
          </a:p>
          <a:p>
            <a:pPr marL="366713" lvl="1" indent="0" algn="r" rtl="1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" name="Picture 2" descr="bull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589" y="3192281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ull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589" y="5546725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39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تعریف برخی اصطلاحات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en-US" sz="2000" dirty="0" smtClean="0">
                <a:solidFill>
                  <a:srgbClr val="0070C0"/>
                </a:solidFill>
              </a:rPr>
              <a:t>Accuracy</a:t>
            </a:r>
            <a:r>
              <a:rPr lang="fa-IR" sz="2000" dirty="0" smtClean="0">
                <a:solidFill>
                  <a:srgbClr val="0070C0"/>
                </a:solidFill>
              </a:rPr>
              <a:t> (صحت):</a:t>
            </a:r>
          </a:p>
          <a:p>
            <a:pPr lvl="1" algn="r" rtl="1"/>
            <a:r>
              <a:rPr lang="fa-IR" sz="2000" dirty="0" smtClean="0"/>
              <a:t>به </a:t>
            </a:r>
            <a:r>
              <a:rPr lang="fa-IR" sz="2000" dirty="0"/>
              <a:t>اين معني است كه مقدار اندازه‌گيري شده چقدر به مقدار واقعي نزديك است. براي </a:t>
            </a:r>
            <a:r>
              <a:rPr lang="en-US" sz="2000" dirty="0"/>
              <a:t>Accuracy</a:t>
            </a:r>
            <a:r>
              <a:rPr lang="fa-IR" sz="2000" dirty="0"/>
              <a:t> بالا بايستي </a:t>
            </a:r>
            <a:r>
              <a:rPr lang="en-US" sz="2000" dirty="0"/>
              <a:t>Precision</a:t>
            </a:r>
            <a:r>
              <a:rPr lang="fa-IR" sz="2000" dirty="0"/>
              <a:t> زياد باشد ولي عكس اين امر ضرورت ندارد. بالا بودن واريانس مقادير اندازه‌گيري شده و باياس هر دو به معني </a:t>
            </a:r>
            <a:r>
              <a:rPr lang="en-US" sz="2000" dirty="0"/>
              <a:t>Accuracy</a:t>
            </a:r>
            <a:r>
              <a:rPr lang="fa-IR" sz="2000" dirty="0"/>
              <a:t> كم است. بنابراين مجموع مربع باياس و واريانس به عنوان ميزان </a:t>
            </a:r>
            <a:r>
              <a:rPr lang="en-US" sz="2000" dirty="0"/>
              <a:t>Accuracy</a:t>
            </a:r>
            <a:r>
              <a:rPr lang="fa-IR" sz="2000" dirty="0"/>
              <a:t> مورد استفاده قرار مي‌گيرد</a:t>
            </a:r>
            <a:r>
              <a:rPr lang="fa-IR" sz="2000" dirty="0" smtClean="0"/>
              <a:t>.</a:t>
            </a:r>
          </a:p>
          <a:p>
            <a:pPr algn="r" rtl="1"/>
            <a:endParaRPr lang="fa-IR" sz="2000" dirty="0"/>
          </a:p>
          <a:p>
            <a:pPr algn="r" rtl="1"/>
            <a:endParaRPr lang="fa-IR" sz="2000" dirty="0" smtClean="0"/>
          </a:p>
          <a:p>
            <a:pPr algn="r" rtl="1"/>
            <a:endParaRPr lang="en-US" sz="2000" dirty="0"/>
          </a:p>
          <a:p>
            <a:pPr algn="r" rtl="1"/>
            <a:r>
              <a:rPr lang="en-US" sz="2000" dirty="0">
                <a:solidFill>
                  <a:srgbClr val="0070C0"/>
                </a:solidFill>
              </a:rPr>
              <a:t>Latency</a:t>
            </a:r>
            <a:r>
              <a:rPr lang="fa-IR" sz="2000" dirty="0" smtClean="0">
                <a:solidFill>
                  <a:srgbClr val="0070C0"/>
                </a:solidFill>
              </a:rPr>
              <a:t>:</a:t>
            </a:r>
          </a:p>
          <a:p>
            <a:pPr lvl="1" algn="r" rtl="1"/>
            <a:r>
              <a:rPr lang="fa-IR" sz="2000" dirty="0" smtClean="0"/>
              <a:t>زمان </a:t>
            </a:r>
            <a:r>
              <a:rPr lang="fa-IR" sz="2000" dirty="0"/>
              <a:t>تاخير بين لحظه‌اي كه يك تغيير </a:t>
            </a:r>
            <a:r>
              <a:rPr lang="fa-IR" sz="2000" dirty="0" smtClean="0"/>
              <a:t>حاصل می</a:t>
            </a:r>
            <a:r>
              <a:rPr lang="ar-SA" sz="2000" dirty="0"/>
              <a:t>‌</a:t>
            </a:r>
            <a:r>
              <a:rPr lang="fa-IR" sz="2000" dirty="0" smtClean="0"/>
              <a:t>شود تا زمانی که حس مي‌شود.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" name="Picture 2" descr="bull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725" y="3429000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796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تعریف برخی اصطلاحات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/>
            <a:r>
              <a:rPr lang="en-US" sz="2000" dirty="0">
                <a:solidFill>
                  <a:srgbClr val="0070C0"/>
                </a:solidFill>
              </a:rPr>
              <a:t>Accuracy</a:t>
            </a:r>
            <a:r>
              <a:rPr lang="fa-IR" sz="2000" dirty="0">
                <a:solidFill>
                  <a:srgbClr val="0070C0"/>
                </a:solidFill>
              </a:rPr>
              <a:t> </a:t>
            </a:r>
            <a:r>
              <a:rPr lang="fa-IR" sz="2000" dirty="0" smtClean="0">
                <a:solidFill>
                  <a:srgbClr val="0070C0"/>
                </a:solidFill>
              </a:rPr>
              <a:t>در مقابل </a:t>
            </a:r>
            <a:r>
              <a:rPr lang="en-US" sz="2000" dirty="0" smtClean="0">
                <a:solidFill>
                  <a:srgbClr val="0070C0"/>
                </a:solidFill>
              </a:rPr>
              <a:t>Precision</a:t>
            </a:r>
            <a:endParaRPr lang="fa-IR" sz="2000" dirty="0">
              <a:solidFill>
                <a:srgbClr val="0070C0"/>
              </a:solidFill>
            </a:endParaRPr>
          </a:p>
          <a:p>
            <a:pPr lvl="1" algn="r" rtl="1"/>
            <a:r>
              <a:rPr lang="en-US" sz="1700" dirty="0" smtClean="0"/>
              <a:t>Accuracy</a:t>
            </a:r>
            <a:r>
              <a:rPr lang="fa-IR" sz="1700" dirty="0" smtClean="0"/>
              <a:t> پایین</a:t>
            </a:r>
            <a:r>
              <a:rPr lang="en-US" sz="1700" dirty="0" smtClean="0"/>
              <a:t> </a:t>
            </a:r>
            <a:r>
              <a:rPr lang="fa-IR" sz="1700" dirty="0" smtClean="0"/>
              <a:t> و </a:t>
            </a:r>
            <a:r>
              <a:rPr lang="en-US" sz="1700" dirty="0" smtClean="0"/>
              <a:t>Precision</a:t>
            </a:r>
            <a:r>
              <a:rPr lang="fa-IR" sz="1700" dirty="0" smtClean="0"/>
              <a:t> پایین</a:t>
            </a:r>
          </a:p>
          <a:p>
            <a:pPr algn="r" rtl="1"/>
            <a:endParaRPr lang="fa-IR" sz="2000" dirty="0"/>
          </a:p>
          <a:p>
            <a:pPr algn="r" rtl="1"/>
            <a:endParaRPr lang="fa-IR" sz="2000" dirty="0" smtClean="0"/>
          </a:p>
          <a:p>
            <a:pPr algn="r" rtl="1"/>
            <a:endParaRPr lang="fa-IR" sz="2000" dirty="0"/>
          </a:p>
          <a:p>
            <a:pPr lvl="1" algn="r" rtl="1"/>
            <a:r>
              <a:rPr lang="en-US" sz="1700" dirty="0"/>
              <a:t>Accuracy</a:t>
            </a:r>
            <a:r>
              <a:rPr lang="fa-IR" sz="1700" dirty="0"/>
              <a:t> </a:t>
            </a:r>
            <a:r>
              <a:rPr lang="fa-IR" sz="1700" dirty="0" smtClean="0"/>
              <a:t>کم </a:t>
            </a:r>
            <a:r>
              <a:rPr lang="fa-IR" sz="1700" dirty="0"/>
              <a:t>و </a:t>
            </a:r>
            <a:r>
              <a:rPr lang="en-US" sz="1700" dirty="0"/>
              <a:t>Precision</a:t>
            </a:r>
            <a:r>
              <a:rPr lang="fa-IR" sz="1700" dirty="0"/>
              <a:t> </a:t>
            </a:r>
            <a:r>
              <a:rPr lang="fa-IR" sz="1700" dirty="0" smtClean="0"/>
              <a:t>بالا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9" name="Picture 3" descr="G:\SysEval\Accuracy_files\100px-High_precision_Low_accurac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469" y="426502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:\SysEval\Accuracy_files\300px-Accuracy_and_precis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9" y="2036520"/>
            <a:ext cx="3810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6295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تعریف برخی اصطلاحات</a:t>
            </a: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</p:spPr>
            <p:txBody>
              <a:bodyPr/>
              <a:lstStyle/>
              <a:p>
                <a:pPr algn="r" rtl="1"/>
                <a:r>
                  <a:rPr lang="en-US" sz="2000" dirty="0" smtClean="0">
                    <a:solidFill>
                      <a:srgbClr val="0070C0"/>
                    </a:solidFill>
                  </a:rPr>
                  <a:t>Specificity</a:t>
                </a:r>
                <a:r>
                  <a:rPr lang="fa-IR" sz="2000" dirty="0" smtClean="0">
                    <a:solidFill>
                      <a:srgbClr val="0070C0"/>
                    </a:solidFill>
                  </a:rPr>
                  <a:t> و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Sensitivity</a:t>
                </a:r>
                <a:r>
                  <a:rPr lang="fa-IR" sz="2000" dirty="0" smtClean="0">
                    <a:solidFill>
                      <a:srgbClr val="0070C0"/>
                    </a:solidFill>
                  </a:rPr>
                  <a:t>:</a:t>
                </a:r>
              </a:p>
              <a:p>
                <a:pPr lvl="1" algn="r" rtl="1"/>
                <a:r>
                  <a:rPr lang="fa-IR" sz="2000" dirty="0" smtClean="0"/>
                  <a:t>این دو پارامتر کمیات آماری برای ارزیابی یک کلاس بند باینری است. </a:t>
                </a:r>
                <a:r>
                  <a:rPr lang="en-US" sz="2000" dirty="0" smtClean="0"/>
                  <a:t>Sensitivity</a:t>
                </a:r>
                <a:r>
                  <a:rPr lang="fa-IR" sz="2000" dirty="0" smtClean="0"/>
                  <a:t> که به نام نرخ </a:t>
                </a:r>
                <a:r>
                  <a:rPr lang="en-US" sz="2000" dirty="0" smtClean="0"/>
                  <a:t>Recall</a:t>
                </a:r>
                <a:r>
                  <a:rPr lang="fa-IR" sz="2000" dirty="0" smtClean="0"/>
                  <a:t> هم از آن نام می برند عبارتست از کسری از جوابهای مثبت است که به درستی تشخیص داده شده</a:t>
                </a:r>
                <a:r>
                  <a:rPr lang="ar-SA" sz="2000" dirty="0"/>
                  <a:t>‌</a:t>
                </a:r>
                <a:r>
                  <a:rPr lang="fa-IR" sz="2000" dirty="0" smtClean="0"/>
                  <a:t>اند (مثلاً درصد افراد بیمار اعلام شده که بیماری را واقعا دارا هستند). در حالیکه </a:t>
                </a:r>
                <a:r>
                  <a:rPr lang="en-US" sz="2000" dirty="0" smtClean="0"/>
                  <a:t>Specificity</a:t>
                </a:r>
                <a:r>
                  <a:rPr lang="fa-IR" sz="2000" dirty="0" smtClean="0"/>
                  <a:t> </a:t>
                </a:r>
                <a:r>
                  <a:rPr lang="fa-IR" sz="2000" dirty="0"/>
                  <a:t>عبارتست از کسری از جوابهای </a:t>
                </a:r>
                <a:r>
                  <a:rPr lang="fa-IR" sz="2000" dirty="0" smtClean="0"/>
                  <a:t>منفی </a:t>
                </a:r>
                <a:r>
                  <a:rPr lang="fa-IR" sz="2000" dirty="0"/>
                  <a:t>است که به درستی تشخیص داده </a:t>
                </a:r>
                <a:r>
                  <a:rPr lang="fa-IR" sz="2000" dirty="0" smtClean="0"/>
                  <a:t>شده</a:t>
                </a:r>
                <a:r>
                  <a:rPr lang="ar-SA" sz="2000" dirty="0"/>
                  <a:t>‌</a:t>
                </a:r>
                <a:r>
                  <a:rPr lang="fa-IR" sz="2000" dirty="0" smtClean="0"/>
                  <a:t>اند </a:t>
                </a:r>
                <a:r>
                  <a:rPr lang="fa-IR" sz="2000" dirty="0"/>
                  <a:t>(مثلاً درصد افراد </a:t>
                </a:r>
                <a:r>
                  <a:rPr lang="fa-IR" sz="2000" dirty="0" smtClean="0"/>
                  <a:t>سالم اعلام </a:t>
                </a:r>
                <a:r>
                  <a:rPr lang="fa-IR" sz="2000" dirty="0"/>
                  <a:t>شده که بیماری را واقعا </a:t>
                </a:r>
                <a:r>
                  <a:rPr lang="fa-IR" sz="2000" dirty="0" smtClean="0"/>
                  <a:t>ندارند).</a:t>
                </a:r>
              </a:p>
              <a:p>
                <a:pPr lvl="1" algn="r" rtl="1"/>
                <a:r>
                  <a:rPr lang="fa-IR" sz="2000" dirty="0" smtClean="0"/>
                  <a:t>در بازیابی اطلاعات از دو پارامتر </a:t>
                </a:r>
                <a:r>
                  <a:rPr lang="en-US" sz="2000" dirty="0" smtClean="0"/>
                  <a:t>Precision</a:t>
                </a:r>
                <a:r>
                  <a:rPr lang="fa-IR" sz="2000" dirty="0" smtClean="0"/>
                  <a:t> و </a:t>
                </a:r>
                <a:r>
                  <a:rPr lang="en-US" sz="2000" dirty="0" smtClean="0"/>
                  <a:t>Recall</a:t>
                </a:r>
                <a:r>
                  <a:rPr lang="fa-IR" sz="2000" dirty="0" smtClean="0"/>
                  <a:t> استفاده می شود. در این حوزه برای استفاده از یک کمیت برای ارزیابی سیستم از </a:t>
                </a:r>
                <a:r>
                  <a:rPr lang="en-US" sz="2000" dirty="0" smtClean="0"/>
                  <a:t>F-measure</a:t>
                </a:r>
                <a:r>
                  <a:rPr lang="fa-IR" sz="2000" dirty="0" smtClean="0"/>
                  <a:t> که میانگین هارمونیک </a:t>
                </a:r>
                <a:r>
                  <a:rPr lang="en-US" sz="2000" dirty="0" smtClean="0"/>
                  <a:t>Precision</a:t>
                </a:r>
                <a:r>
                  <a:rPr lang="fa-IR" sz="2000" dirty="0" smtClean="0"/>
                  <a:t> و </a:t>
                </a:r>
                <a:r>
                  <a:rPr lang="en-US" sz="2000" dirty="0" smtClean="0"/>
                  <a:t>Recall</a:t>
                </a:r>
                <a:r>
                  <a:rPr lang="fa-IR" sz="2000" dirty="0" smtClean="0"/>
                  <a:t> است استفاده می شود:</a:t>
                </a:r>
                <a:endParaRPr lang="en-US" sz="2000" dirty="0" smtClean="0"/>
              </a:p>
              <a:p>
                <a:pPr marL="457188" lvl="1" indent="0" algn="r" rtl="1">
                  <a:buNone/>
                </a:pPr>
                <a:r>
                  <a:rPr lang="fa-IR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𝐹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𝑃𝑟𝑒𝑐𝑖𝑠𝑖𝑜𝑛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𝑅𝑒𝑐𝑎𝑙𝑙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𝑃𝑟𝑒𝑐𝑖𝑠𝑖𝑜𝑛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𝑅𝑒𝑐𝑎𝑙𝑙</m:t>
                        </m:r>
                      </m:den>
                    </m:f>
                  </m:oMath>
                </a14:m>
                <a:endParaRPr lang="fa-IR" sz="2000" dirty="0" smtClean="0"/>
              </a:p>
              <a:p>
                <a:pPr marL="366713" lvl="1" indent="0" algn="r" rtl="1">
                  <a:buNone/>
                </a:pPr>
                <a:endParaRPr lang="fa-IR" sz="2000" dirty="0" smtClean="0"/>
              </a:p>
            </p:txBody>
          </p:sp>
        </mc:Choice>
        <mc:Fallback xmlns="">
          <p:sp>
            <p:nvSpPr>
              <p:cNvPr id="1945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775" y="1600200"/>
                <a:ext cx="8153400" cy="4495800"/>
              </a:xfrm>
              <a:blipFill rotWithShape="0">
                <a:blip r:embed="rId2"/>
                <a:stretch>
                  <a:fillRect l="-1496" t="-1764" r="-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103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000" dirty="0" smtClean="0"/>
              <a:t>برای یک کلاس بند باینری:</a:t>
            </a:r>
          </a:p>
          <a:p>
            <a:pPr marL="0" indent="0" algn="r" rtl="1" eaLnBrk="1" hangingPunct="1">
              <a:buNone/>
            </a:pPr>
            <a:endParaRPr lang="fa-IR" sz="2000" dirty="0" smtClean="0"/>
          </a:p>
          <a:p>
            <a:pPr algn="r" rtl="1" eaLnBrk="1" hangingPunct="1"/>
            <a:endParaRPr lang="fa-I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82738" y="2286000"/>
          <a:ext cx="6113462" cy="257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4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62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/>
                        <a:t>وضعیت واقعی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fa-IR" dirty="0" smtClean="0"/>
                        <a:t>نتیجه</a:t>
                      </a:r>
                      <a:r>
                        <a:rPr lang="fa-IR" baseline="0" dirty="0" smtClean="0"/>
                        <a:t> کلاس بند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True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Positive (TP)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 Positive (FP)</a:t>
                      </a: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(خطای</a:t>
                      </a:r>
                      <a:r>
                        <a:rPr lang="fa-IR" baseline="0" dirty="0" smtClean="0">
                          <a:solidFill>
                            <a:srgbClr val="FF0000"/>
                          </a:solidFill>
                        </a:rPr>
                        <a:t> نوع 1)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 smtClean="0"/>
                    </a:p>
                    <a:p>
                      <a:pPr algn="ctr" rtl="1"/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False Negative (FN)</a:t>
                      </a:r>
                      <a:endParaRPr lang="fa-IR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(خطای</a:t>
                      </a:r>
                      <a:r>
                        <a:rPr lang="fa-IR" baseline="0" dirty="0" smtClean="0">
                          <a:solidFill>
                            <a:srgbClr val="FF0000"/>
                          </a:solidFill>
                        </a:rPr>
                        <a:t> نوع 2)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True Negative</a:t>
                      </a:r>
                    </a:p>
                    <a:p>
                      <a:pPr algn="ctr" rtl="1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(TN)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7763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a-IR" dirty="0"/>
              <a:t>محاسبه‌ی معیارهای ارزیابی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en-US" sz="2000" dirty="0" smtClean="0"/>
              <a:t>Sensitivity</a:t>
            </a:r>
            <a:r>
              <a:rPr lang="fa-IR" sz="2000" dirty="0" smtClean="0"/>
              <a:t> ، </a:t>
            </a:r>
            <a:r>
              <a:rPr lang="en-US" sz="2000" dirty="0" smtClean="0"/>
              <a:t>True Positive Rate</a:t>
            </a:r>
            <a:r>
              <a:rPr lang="fa-IR" sz="2000" dirty="0"/>
              <a:t> </a:t>
            </a:r>
            <a:r>
              <a:rPr lang="fa-IR" sz="2000" dirty="0" smtClean="0"/>
              <a:t>، </a:t>
            </a:r>
            <a:r>
              <a:rPr lang="en-US" sz="2000" dirty="0" smtClean="0"/>
              <a:t>Hit Rate</a:t>
            </a:r>
            <a:r>
              <a:rPr lang="fa-IR" sz="2000" dirty="0" smtClean="0"/>
              <a:t> یا </a:t>
            </a:r>
            <a:r>
              <a:rPr lang="en-US" sz="2000" dirty="0" smtClean="0"/>
              <a:t>Recall</a:t>
            </a:r>
          </a:p>
          <a:p>
            <a:pPr marL="0" indent="0" algn="ctr" rtl="1" eaLnBrk="1" hangingPunct="1">
              <a:buNone/>
            </a:pPr>
            <a:r>
              <a:rPr lang="en-US" sz="2000" i="1" dirty="0"/>
              <a:t>TPR</a:t>
            </a:r>
            <a:r>
              <a:rPr lang="en-US" sz="2000" dirty="0"/>
              <a:t> = </a:t>
            </a:r>
            <a:r>
              <a:rPr lang="en-US" sz="2000" i="1" dirty="0"/>
              <a:t>TP</a:t>
            </a:r>
            <a:r>
              <a:rPr lang="en-US" sz="2000" dirty="0"/>
              <a:t> / </a:t>
            </a:r>
            <a:r>
              <a:rPr lang="en-US" sz="2000" i="1" dirty="0"/>
              <a:t>P</a:t>
            </a:r>
            <a:r>
              <a:rPr lang="en-US" sz="2000" dirty="0"/>
              <a:t> = </a:t>
            </a:r>
            <a:r>
              <a:rPr lang="en-US" sz="2000" i="1" dirty="0"/>
              <a:t>TP</a:t>
            </a:r>
            <a:r>
              <a:rPr lang="en-US" sz="2000" dirty="0"/>
              <a:t> / (</a:t>
            </a:r>
            <a:r>
              <a:rPr lang="en-US" sz="2000" i="1" dirty="0"/>
              <a:t>TP</a:t>
            </a:r>
            <a:r>
              <a:rPr lang="en-US" sz="2000" dirty="0"/>
              <a:t> + </a:t>
            </a:r>
            <a:r>
              <a:rPr lang="en-US" sz="2000" i="1" dirty="0"/>
              <a:t>FN</a:t>
            </a:r>
            <a:r>
              <a:rPr lang="en-US" sz="2000" dirty="0"/>
              <a:t>)</a:t>
            </a:r>
            <a:endParaRPr lang="en-US" sz="2000" dirty="0" smtClean="0"/>
          </a:p>
          <a:p>
            <a:pPr algn="r" rtl="1" eaLnBrk="1" hangingPunct="1"/>
            <a:r>
              <a:rPr lang="en-US" sz="2000" dirty="0" smtClean="0"/>
              <a:t>False Positive Rate</a:t>
            </a:r>
            <a:r>
              <a:rPr lang="fa-IR" sz="2000" dirty="0" smtClean="0"/>
              <a:t> ، </a:t>
            </a:r>
            <a:r>
              <a:rPr lang="en-US" sz="2000" dirty="0" smtClean="0"/>
              <a:t>False Alarm Rate</a:t>
            </a:r>
            <a:r>
              <a:rPr lang="fa-IR" sz="2000" dirty="0" smtClean="0"/>
              <a:t> یا </a:t>
            </a:r>
            <a:r>
              <a:rPr lang="en-US" sz="2000" dirty="0" smtClean="0"/>
              <a:t>Fall-out</a:t>
            </a:r>
          </a:p>
          <a:p>
            <a:pPr marL="0" indent="0" algn="ctr" rtl="1" eaLnBrk="1" hangingPunct="1">
              <a:buNone/>
            </a:pPr>
            <a:r>
              <a:rPr lang="pt-BR" sz="2000" i="1" dirty="0"/>
              <a:t>FPR</a:t>
            </a:r>
            <a:r>
              <a:rPr lang="pt-BR" sz="2000" dirty="0"/>
              <a:t> = </a:t>
            </a:r>
            <a:r>
              <a:rPr lang="pt-BR" sz="2000" i="1" dirty="0"/>
              <a:t>FP</a:t>
            </a:r>
            <a:r>
              <a:rPr lang="pt-BR" sz="2000" dirty="0"/>
              <a:t> / </a:t>
            </a:r>
            <a:r>
              <a:rPr lang="pt-BR" sz="2000" i="1" dirty="0"/>
              <a:t>N</a:t>
            </a:r>
            <a:r>
              <a:rPr lang="pt-BR" sz="2000" dirty="0"/>
              <a:t> = </a:t>
            </a:r>
            <a:r>
              <a:rPr lang="pt-BR" sz="2000" i="1" dirty="0"/>
              <a:t>FP</a:t>
            </a:r>
            <a:r>
              <a:rPr lang="pt-BR" sz="2000" dirty="0"/>
              <a:t> / (</a:t>
            </a:r>
            <a:r>
              <a:rPr lang="pt-BR" sz="2000" i="1" dirty="0"/>
              <a:t>FP</a:t>
            </a:r>
            <a:r>
              <a:rPr lang="pt-BR" sz="2000" dirty="0"/>
              <a:t> + </a:t>
            </a:r>
            <a:r>
              <a:rPr lang="pt-BR" sz="2000" i="1" dirty="0"/>
              <a:t>TN</a:t>
            </a:r>
            <a:r>
              <a:rPr lang="pt-BR" sz="2000" dirty="0"/>
              <a:t>)</a:t>
            </a:r>
            <a:endParaRPr lang="en-US" sz="2000" dirty="0" smtClean="0"/>
          </a:p>
          <a:p>
            <a:pPr algn="r" rtl="1" eaLnBrk="1" hangingPunct="1"/>
            <a:r>
              <a:rPr lang="en-US" sz="2000" dirty="0" smtClean="0"/>
              <a:t>Accuracy</a:t>
            </a:r>
          </a:p>
          <a:p>
            <a:pPr marL="0" indent="0" algn="ctr" rtl="1" eaLnBrk="1" hangingPunct="1">
              <a:buNone/>
            </a:pPr>
            <a:r>
              <a:rPr lang="pt-BR" sz="2000" i="1" dirty="0"/>
              <a:t>ACC</a:t>
            </a:r>
            <a:r>
              <a:rPr lang="pt-BR" sz="2000" dirty="0"/>
              <a:t> = (</a:t>
            </a:r>
            <a:r>
              <a:rPr lang="pt-BR" sz="2000" i="1" dirty="0"/>
              <a:t>TP</a:t>
            </a:r>
            <a:r>
              <a:rPr lang="pt-BR" sz="2000" dirty="0"/>
              <a:t> + </a:t>
            </a:r>
            <a:r>
              <a:rPr lang="pt-BR" sz="2000" i="1" dirty="0"/>
              <a:t>TN</a:t>
            </a:r>
            <a:r>
              <a:rPr lang="pt-BR" sz="2000" dirty="0"/>
              <a:t>) / (</a:t>
            </a:r>
            <a:r>
              <a:rPr lang="pt-BR" sz="2000" i="1" dirty="0"/>
              <a:t>P</a:t>
            </a:r>
            <a:r>
              <a:rPr lang="pt-BR" sz="2000" dirty="0"/>
              <a:t> + </a:t>
            </a:r>
            <a:r>
              <a:rPr lang="pt-BR" sz="2000" i="1" dirty="0"/>
              <a:t>N</a:t>
            </a:r>
            <a:r>
              <a:rPr lang="pt-BR" sz="2000" dirty="0"/>
              <a:t>)</a:t>
            </a:r>
            <a:endParaRPr lang="en-US" sz="2000" dirty="0" smtClean="0"/>
          </a:p>
          <a:p>
            <a:pPr algn="r" rtl="1" eaLnBrk="1" hangingPunct="1"/>
            <a:r>
              <a:rPr lang="en-US" sz="2000" dirty="0" smtClean="0"/>
              <a:t>Specificity</a:t>
            </a:r>
            <a:r>
              <a:rPr lang="fa-IR" sz="2000" dirty="0" smtClean="0"/>
              <a:t> یا </a:t>
            </a:r>
            <a:r>
              <a:rPr lang="en-US" sz="2000" dirty="0" smtClean="0"/>
              <a:t>True Negative Rate</a:t>
            </a:r>
          </a:p>
          <a:p>
            <a:pPr marL="0" indent="0" algn="ctr" rtl="1" eaLnBrk="1" hangingPunct="1">
              <a:buNone/>
            </a:pPr>
            <a:r>
              <a:rPr lang="en-US" sz="2000" i="1" dirty="0"/>
              <a:t>SPC</a:t>
            </a:r>
            <a:r>
              <a:rPr lang="en-US" sz="2000" dirty="0"/>
              <a:t> = </a:t>
            </a:r>
            <a:r>
              <a:rPr lang="en-US" sz="2000" i="1" dirty="0"/>
              <a:t>TN</a:t>
            </a:r>
            <a:r>
              <a:rPr lang="en-US" sz="2000" dirty="0"/>
              <a:t> / </a:t>
            </a:r>
            <a:r>
              <a:rPr lang="en-US" sz="2000" i="1" dirty="0"/>
              <a:t>N</a:t>
            </a:r>
            <a:r>
              <a:rPr lang="en-US" sz="2000" dirty="0"/>
              <a:t> = </a:t>
            </a:r>
            <a:r>
              <a:rPr lang="en-US" sz="2000" i="1" dirty="0"/>
              <a:t>TN</a:t>
            </a:r>
            <a:r>
              <a:rPr lang="en-US" sz="2000" dirty="0"/>
              <a:t> / (</a:t>
            </a:r>
            <a:r>
              <a:rPr lang="en-US" sz="2000" i="1" dirty="0"/>
              <a:t>FP</a:t>
            </a:r>
            <a:r>
              <a:rPr lang="en-US" sz="2000" dirty="0"/>
              <a:t> + </a:t>
            </a:r>
            <a:r>
              <a:rPr lang="en-US" sz="2000" i="1" dirty="0"/>
              <a:t>TN</a:t>
            </a:r>
            <a:r>
              <a:rPr lang="en-US" sz="2000" dirty="0"/>
              <a:t>) = 1 − </a:t>
            </a:r>
            <a:r>
              <a:rPr lang="en-US" sz="2000" i="1" dirty="0"/>
              <a:t>FPR</a:t>
            </a:r>
            <a:endParaRPr lang="en-US" sz="2000" dirty="0" smtClean="0"/>
          </a:p>
          <a:p>
            <a:pPr algn="r" rtl="1" eaLnBrk="1" hangingPunct="1"/>
            <a:r>
              <a:rPr lang="en-US" sz="2000" dirty="0" smtClean="0"/>
              <a:t>Positive Predictive Value</a:t>
            </a:r>
            <a:r>
              <a:rPr lang="fa-IR" sz="2000" dirty="0" smtClean="0"/>
              <a:t> یا </a:t>
            </a:r>
            <a:r>
              <a:rPr lang="en-US" sz="2000" dirty="0" smtClean="0"/>
              <a:t>Precision</a:t>
            </a:r>
          </a:p>
          <a:p>
            <a:pPr marL="0" indent="0" algn="ctr" rtl="1" eaLnBrk="1" hangingPunct="1">
              <a:buNone/>
            </a:pPr>
            <a:r>
              <a:rPr lang="en-US" sz="2000" i="1" dirty="0"/>
              <a:t>PPV</a:t>
            </a:r>
            <a:r>
              <a:rPr lang="en-US" sz="2000" dirty="0"/>
              <a:t> = </a:t>
            </a:r>
            <a:r>
              <a:rPr lang="en-US" sz="2000" i="1" dirty="0"/>
              <a:t>TP</a:t>
            </a:r>
            <a:r>
              <a:rPr lang="en-US" sz="2000" dirty="0"/>
              <a:t> / (</a:t>
            </a:r>
            <a:r>
              <a:rPr lang="en-US" sz="2000" i="1" dirty="0"/>
              <a:t>TP</a:t>
            </a:r>
            <a:r>
              <a:rPr lang="en-US" sz="2000" dirty="0"/>
              <a:t> + </a:t>
            </a:r>
            <a:r>
              <a:rPr lang="en-US" sz="2000" i="1" dirty="0"/>
              <a:t>FP</a:t>
            </a:r>
            <a:r>
              <a:rPr lang="en-US" sz="2000" dirty="0"/>
              <a:t>)</a:t>
            </a:r>
            <a:endParaRPr lang="en-US" sz="2000" dirty="0" smtClean="0"/>
          </a:p>
          <a:p>
            <a:pPr algn="r" rtl="1" eaLnBrk="1" hangingPunct="1"/>
            <a:endParaRPr lang="fa-IR" sz="2000" dirty="0" smtClean="0"/>
          </a:p>
          <a:p>
            <a:pPr marL="0" indent="0" algn="r" rtl="1" eaLnBrk="1" hangingPunct="1">
              <a:buNone/>
            </a:pPr>
            <a:endParaRPr lang="fa-IR" sz="2000" dirty="0" smtClean="0"/>
          </a:p>
          <a:p>
            <a:pPr algn="r" rtl="1" eaLnBrk="1" hangingPunct="1"/>
            <a:endParaRPr lang="fa-IR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2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6">
      <a:majorFont>
        <a:latin typeface="Century Gothic"/>
        <a:ea typeface=""/>
        <a:cs typeface="B Yagut"/>
      </a:majorFont>
      <a:minorFont>
        <a:latin typeface="Century Gothic"/>
        <a:ea typeface=""/>
        <a:cs typeface="B Yagut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492</TotalTime>
  <Words>1138</Words>
  <Application>Microsoft Office PowerPoint</Application>
  <PresentationFormat>On-screen Show (4:3)</PresentationFormat>
  <Paragraphs>186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Yagut</vt:lpstr>
      <vt:lpstr>Calibri</vt:lpstr>
      <vt:lpstr>Cambria Math</vt:lpstr>
      <vt:lpstr>Century Gothic</vt:lpstr>
      <vt:lpstr>Wingdings 3</vt:lpstr>
      <vt:lpstr>Wisp</vt:lpstr>
      <vt:lpstr>بینایی کامپیوتری</vt:lpstr>
      <vt:lpstr>مقدمه</vt:lpstr>
      <vt:lpstr>تعریف برخی اصطلاحات</vt:lpstr>
      <vt:lpstr>تعریف برخی اصطلاحات</vt:lpstr>
      <vt:lpstr>تعریف برخی اصطلاحات</vt:lpstr>
      <vt:lpstr>تعریف برخی اصطلاحات</vt:lpstr>
      <vt:lpstr>تعریف برخی اصطلاحات</vt:lpstr>
      <vt:lpstr>محاسبه‌ی معیارهای ارزیابی</vt:lpstr>
      <vt:lpstr>محاسبه‌ی معیارهای ارزیابی</vt:lpstr>
      <vt:lpstr>محاسبه‌ی معیارهای ارزیابی</vt:lpstr>
      <vt:lpstr>محاسبه‌ی معیارهای ارزیابی</vt:lpstr>
      <vt:lpstr>محاسبه‌ی معیارهای ارزیابی</vt:lpstr>
      <vt:lpstr>محاسبه‌ی معیارهای ارزیابی</vt:lpstr>
      <vt:lpstr>محاسبه‌ی معیارهای ارزیابی</vt:lpstr>
      <vt:lpstr>محاسبه‌ی معیارهای ارزیابی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porreza</cp:lastModifiedBy>
  <cp:revision>42</cp:revision>
  <cp:lastPrinted>2016-02-08T16:36:16Z</cp:lastPrinted>
  <dcterms:created xsi:type="dcterms:W3CDTF">2015-01-17T04:46:14Z</dcterms:created>
  <dcterms:modified xsi:type="dcterms:W3CDTF">2021-06-18T16:31:58Z</dcterms:modified>
</cp:coreProperties>
</file>