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85" r:id="rId3"/>
    <p:sldId id="259" r:id="rId4"/>
    <p:sldId id="260" r:id="rId5"/>
    <p:sldId id="261" r:id="rId6"/>
    <p:sldId id="279" r:id="rId7"/>
    <p:sldId id="280" r:id="rId8"/>
    <p:sldId id="281" r:id="rId9"/>
    <p:sldId id="282" r:id="rId10"/>
    <p:sldId id="283" r:id="rId11"/>
    <p:sldId id="284" r:id="rId12"/>
    <p:sldId id="269" r:id="rId13"/>
    <p:sldId id="276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222F7-FDD9-4752-8DE3-3DC10D8E4AE2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2107C-5AC2-4D96-917F-C29D8C88C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3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93FD1-B417-4F50-854A-CF0C096BF502}" type="datetimeFigureOut">
              <a:rPr lang="en-US" smtClean="0"/>
              <a:pPr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DC5C4-7D3C-4C13-A7A2-FF0B4B12A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1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DC5C4-7D3C-4C13-A7A2-FF0B4B12A2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0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1" y="1632879"/>
            <a:ext cx="6686549" cy="2262781"/>
          </a:xfrm>
        </p:spPr>
        <p:txBody>
          <a:bodyPr anchor="b">
            <a:normAutofit/>
          </a:bodyPr>
          <a:lstStyle>
            <a:lvl1pPr algn="r" rtl="1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1" y="4148963"/>
            <a:ext cx="6686549" cy="1126283"/>
          </a:xfrm>
        </p:spPr>
        <p:txBody>
          <a:bodyPr anchor="t"/>
          <a:lstStyle>
            <a:lvl1pPr marL="0" indent="0" algn="r" rtl="1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31500104-7596-4A52-8DCE-8A8EC318191B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3286" y="61304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09600"/>
            <a:ext cx="6686549" cy="3117040"/>
          </a:xfrm>
        </p:spPr>
        <p:txBody>
          <a:bodyPr anchor="ctr">
            <a:normAutofit/>
          </a:bodyPr>
          <a:lstStyle>
            <a:lvl1pPr algn="r" rtl="1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CC537FBC-B797-4030-9C6E-B042FA79914C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973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2" y="3750574"/>
            <a:ext cx="1614713" cy="8049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701439" y="4032843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r" rtl="1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60" y="3505200"/>
            <a:ext cx="5652416" cy="381000"/>
          </a:xfrm>
        </p:spPr>
        <p:txBody>
          <a:bodyPr anchor="ctr">
            <a:noAutofit/>
          </a:bodyPr>
          <a:lstStyle>
            <a:lvl1pPr marL="0" indent="0" algn="r" rtl="1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4354046"/>
            <a:ext cx="6686549" cy="155586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EF04B37D-969C-499E-96A8-E0185AD3489E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9732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2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3847549"/>
            <a:ext cx="1614713" cy="804975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1701439" y="4130811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742449"/>
            <a:ext cx="6686550" cy="3420799"/>
          </a:xfrm>
        </p:spPr>
        <p:txBody>
          <a:bodyPr anchor="b">
            <a:normAutofit/>
          </a:bodyPr>
          <a:lstStyle>
            <a:lvl1pPr algn="r" rtl="1">
              <a:defRPr sz="4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 algn="r" rtl="1"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75D1A75B-E3A3-4077-BBD4-3068F8A4C5C8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3019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3" y="609600"/>
            <a:ext cx="6295445" cy="2895600"/>
          </a:xfrm>
        </p:spPr>
        <p:txBody>
          <a:bodyPr anchor="ctr">
            <a:normAutofit/>
          </a:bodyPr>
          <a:lstStyle>
            <a:lvl1pPr algn="r" rtl="1">
              <a:defRPr sz="48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 algn="r" rtl="1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 algn="r" rtl="1"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E0A06B75-56EC-4BF8-88BA-1117F0719674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3011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13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3653601"/>
            <a:ext cx="1614713" cy="804975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701439" y="3943039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627407"/>
            <a:ext cx="6686549" cy="2880020"/>
          </a:xfrm>
        </p:spPr>
        <p:txBody>
          <a:bodyPr anchor="ctr">
            <a:normAutofit/>
          </a:bodyPr>
          <a:lstStyle>
            <a:lvl1pPr algn="r" rtl="1">
              <a:defRPr sz="48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 algn="r" rtl="1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 algn="r" rtl="1"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1C6E0EE2-7C35-4FC8-92EC-B89E7F4B3995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4687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3653601"/>
            <a:ext cx="1614713" cy="80497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701439" y="3943039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50819" y="1619880"/>
            <a:ext cx="7277640" cy="4399920"/>
          </a:xfrm>
        </p:spPr>
        <p:txBody>
          <a:bodyPr vert="eaVert" anchor="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1621432E-79CA-4691-9FBD-64096253087D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562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10" y="627408"/>
            <a:ext cx="1655701" cy="5283817"/>
          </a:xfrm>
        </p:spPr>
        <p:txBody>
          <a:bodyPr vert="eaVert" anchor="ctr"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8"/>
            <a:ext cx="4857750" cy="5283817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D315B9BA-F6C1-452C-A93F-F0E6FA54FA67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35636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76095"/>
            <a:ext cx="1614713" cy="804975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701439" y="4651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0" y="1619880"/>
            <a:ext cx="7277641" cy="4291342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2A4AAC9C-827A-408B-9984-54621EE6F38C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50819" y="6135811"/>
            <a:ext cx="6306090" cy="365125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3286" y="61304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2058750"/>
            <a:ext cx="6686549" cy="1468800"/>
          </a:xfrm>
        </p:spPr>
        <p:txBody>
          <a:bodyPr anchor="b"/>
          <a:lstStyle>
            <a:lvl1pPr algn="r" rtl="1">
              <a:defRPr sz="40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1" y="3530129"/>
            <a:ext cx="6686549" cy="860400"/>
          </a:xfrm>
        </p:spPr>
        <p:txBody>
          <a:bodyPr anchor="t"/>
          <a:lstStyle>
            <a:lvl1pPr marL="0" indent="0" algn="r" rtl="1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8E625054-E033-429A-9D54-9D9FC9C2FCC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898" y="613044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820" y="1717956"/>
            <a:ext cx="3649842" cy="4185888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3110" y="1717956"/>
            <a:ext cx="3497812" cy="4185888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94327147-AD55-44DA-AADE-FC535A593A5C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4949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742" y="1841615"/>
            <a:ext cx="2994549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1585" y="2548966"/>
            <a:ext cx="3523708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3" y="1817070"/>
            <a:ext cx="2999251" cy="576262"/>
          </a:xfrm>
        </p:spPr>
        <p:txBody>
          <a:bodyPr anchor="b">
            <a:noAutofit/>
          </a:bodyPr>
          <a:lstStyle>
            <a:lvl1pPr marL="0" indent="0" algn="r" rtl="1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2328" y="2545738"/>
            <a:ext cx="3516896" cy="3354060"/>
          </a:xfrm>
        </p:spPr>
        <p:txBody>
          <a:bodyPr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999962E9-505F-4369-BC8C-BBE7E9B1CFC4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1" y="6149489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0F1AE63E-7148-4F8D-9310-F7A61BD258D0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8861" y="6121780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6FB98A94-4FB2-43D3-B6A9-EFA9A2373140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8861" y="613562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1598613"/>
            <a:ext cx="3886200" cy="4262438"/>
          </a:xfrm>
        </p:spPr>
        <p:txBody>
          <a:bodyPr anchor="ctr">
            <a:normAutofit/>
          </a:bodyPr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0819" y="1598613"/>
            <a:ext cx="3219990" cy="4262436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A1435ABC-01E6-4695-B8B1-6BD5DE234CCF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563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1201339"/>
            <a:ext cx="1614713" cy="8049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350819" y="99972"/>
            <a:ext cx="7274856" cy="1280890"/>
          </a:xfrm>
        </p:spPr>
        <p:txBody>
          <a:bodyPr/>
          <a:lstStyle>
            <a:lvl1pPr algn="r"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1701439" y="1485675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r" rtl="1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 algn="r" rtl="1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FF2807EB-7186-452C-B81E-D7BE8ACF77E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1" y="6133015"/>
            <a:ext cx="584825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Freeform 11"/>
          <p:cNvSpPr/>
          <p:nvPr userDrawn="1"/>
        </p:nvSpPr>
        <p:spPr bwMode="auto">
          <a:xfrm flipV="1">
            <a:off x="2" y="6061989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11" y="4352015"/>
            <a:ext cx="1614713" cy="804975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701439" y="4636979"/>
            <a:ext cx="6904991" cy="365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5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05A34-370E-415F-9D49-419B74AC3FB9}" type="datetime1">
              <a:rPr lang="en-US" smtClean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1" y="6135811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H.R. POURREZA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1" y="787785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1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841" y="2904474"/>
            <a:ext cx="6860620" cy="24467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a-IR" sz="3800" b="1" dirty="0" smtClean="0">
                <a:ln w="50800"/>
                <a:solidFill>
                  <a:srgbClr val="FFC000"/>
                </a:solidFill>
                <a:cs typeface="B Yagut" pitchFamily="2" charset="-78"/>
              </a:rPr>
              <a:t>بینایی ماشین</a:t>
            </a:r>
            <a:br>
              <a:rPr lang="fa-IR" sz="3800" b="1" dirty="0" smtClean="0">
                <a:ln w="50800"/>
                <a:solidFill>
                  <a:srgbClr val="FFC000"/>
                </a:solidFill>
                <a:cs typeface="B Yagut" pitchFamily="2" charset="-78"/>
              </a:rPr>
            </a:br>
            <a:r>
              <a:rPr lang="fa-IR" sz="3800" b="1" dirty="0" smtClean="0">
                <a:ln w="50800"/>
                <a:solidFill>
                  <a:srgbClr val="FFC000"/>
                </a:solidFill>
                <a:cs typeface="B Yagut" pitchFamily="2" charset="-78"/>
              </a:rPr>
              <a:t>فصل چهارم: پیش‌پردازش</a:t>
            </a:r>
            <a:endParaRPr lang="en-US" sz="3800" b="1" dirty="0">
              <a:ln w="50800"/>
              <a:solidFill>
                <a:srgbClr val="FFC000"/>
              </a:solidFill>
              <a:cs typeface="B Yagut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sz="2200" dirty="0" smtClean="0">
                <a:solidFill>
                  <a:srgbClr val="C00000"/>
                </a:solidFill>
                <a:cs typeface="B Yagut" pitchFamily="2" charset="-78"/>
              </a:rPr>
              <a:t>حمیدرضا پوررضا</a:t>
            </a:r>
          </a:p>
        </p:txBody>
      </p:sp>
      <p:pic>
        <p:nvPicPr>
          <p:cNvPr id="4" name="Picture 10" descr="UM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699" y="116358"/>
            <a:ext cx="1761691" cy="14859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160" y="116358"/>
            <a:ext cx="938784" cy="123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H.R. POURREZA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Group 129"/>
          <p:cNvGraphicFramePr>
            <a:graphicFrameLocks noGrp="1"/>
          </p:cNvGraphicFramePr>
          <p:nvPr/>
        </p:nvGraphicFramePr>
        <p:xfrm>
          <a:off x="4724400" y="2286000"/>
          <a:ext cx="3581400" cy="3429002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5600"/>
                <a:gridCol w="358775"/>
                <a:gridCol w="358775"/>
                <a:gridCol w="358775"/>
                <a:gridCol w="358775"/>
                <a:gridCol w="355600"/>
                <a:gridCol w="358775"/>
                <a:gridCol w="3587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" name="Picture 25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60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53"/>
          <p:cNvSpPr>
            <a:spLocks noChangeArrowheads="1"/>
          </p:cNvSpPr>
          <p:nvPr/>
        </p:nvSpPr>
        <p:spPr bwMode="auto">
          <a:xfrm>
            <a:off x="6477000" y="2590800"/>
            <a:ext cx="381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16" name="Group 503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pic>
        <p:nvPicPr>
          <p:cNvPr id="17" name="Picture 62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600200"/>
            <a:ext cx="1527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27"/>
          <p:cNvSpPr>
            <a:spLocks noChangeArrowheads="1"/>
          </p:cNvSpPr>
          <p:nvPr/>
        </p:nvSpPr>
        <p:spPr bwMode="auto">
          <a:xfrm>
            <a:off x="2133600" y="2286000"/>
            <a:ext cx="1066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07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Group 418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1527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5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60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Group 414"/>
          <p:cNvGraphicFramePr>
            <a:graphicFrameLocks noGrp="1"/>
          </p:cNvGraphicFramePr>
          <p:nvPr>
            <p:ph idx="1"/>
          </p:nvPr>
        </p:nvGraphicFramePr>
        <p:xfrm>
          <a:off x="4724400" y="2286000"/>
          <a:ext cx="3581400" cy="3429000"/>
        </p:xfrm>
        <a:graphic>
          <a:graphicData uri="http://schemas.openxmlformats.org/drawingml/2006/table">
            <a:tbl>
              <a:tblPr/>
              <a:tblGrid>
                <a:gridCol w="357188"/>
                <a:gridCol w="360362"/>
                <a:gridCol w="355600"/>
                <a:gridCol w="360363"/>
                <a:gridCol w="357187"/>
                <a:gridCol w="357188"/>
                <a:gridCol w="360362"/>
                <a:gridCol w="355600"/>
                <a:gridCol w="360363"/>
                <a:gridCol w="357187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777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6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fa-IR" sz="2400" dirty="0"/>
              <a:t>بسته به ضرایب </a:t>
            </a:r>
            <a:r>
              <a:rPr lang="en-US" sz="2400" dirty="0"/>
              <a:t>h</a:t>
            </a:r>
            <a:r>
              <a:rPr lang="fa-IR" sz="2400" dirty="0"/>
              <a:t> نتایج کاملا متفاوتی می‌تواند بدست آید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36" y="2286000"/>
            <a:ext cx="8915400" cy="362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4087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en-US" sz="2000" dirty="0" smtClean="0"/>
              <a:t>Smoothing</a:t>
            </a:r>
            <a:endParaRPr lang="fa-IR" sz="2000" dirty="0" smtClean="0"/>
          </a:p>
          <a:p>
            <a:pPr lvl="1" algn="r" rtl="1" eaLnBrk="1" hangingPunct="1"/>
            <a:r>
              <a:rPr lang="fa-IR" sz="1600" dirty="0" smtClean="0"/>
              <a:t>فيلتر ميانگين</a:t>
            </a:r>
          </a:p>
          <a:p>
            <a:pPr lvl="1" algn="r" rtl="1" eaLnBrk="1" hangingPunct="1"/>
            <a:r>
              <a:rPr lang="fa-IR" sz="1600" dirty="0" smtClean="0"/>
              <a:t>فيلتر ميانگين </a:t>
            </a:r>
            <a:r>
              <a:rPr lang="fa-IR" sz="1600" dirty="0"/>
              <a:t>وزن‌دار</a:t>
            </a:r>
            <a:endParaRPr lang="fa-IR" sz="1600" dirty="0" smtClean="0"/>
          </a:p>
          <a:p>
            <a:pPr lvl="1" algn="r" rtl="1" eaLnBrk="1" hangingPunct="1"/>
            <a:r>
              <a:rPr lang="fa-IR" sz="1600" dirty="0" smtClean="0"/>
              <a:t>فيلتر ميانگين با اعمال محدوديت</a:t>
            </a:r>
          </a:p>
          <a:p>
            <a:pPr lvl="2" algn="r" rtl="1" eaLnBrk="1" hangingPunct="1"/>
            <a:r>
              <a:rPr lang="fa-IR" sz="1400" dirty="0" smtClean="0"/>
              <a:t>بر روي </a:t>
            </a:r>
            <a:r>
              <a:rPr lang="fa-IR" sz="1400" dirty="0"/>
              <a:t>پيكسل‌هاي </a:t>
            </a:r>
            <a:r>
              <a:rPr lang="fa-IR" sz="1400" dirty="0" smtClean="0"/>
              <a:t>قرار گرفته در يك رنج خاص</a:t>
            </a:r>
          </a:p>
          <a:p>
            <a:pPr lvl="2" algn="r" rtl="1" eaLnBrk="1" hangingPunct="1"/>
            <a:endParaRPr lang="fa-IR" sz="1400" dirty="0" smtClean="0"/>
          </a:p>
          <a:p>
            <a:pPr lvl="2" algn="r" rtl="1" eaLnBrk="1" hangingPunct="1"/>
            <a:endParaRPr lang="fa-IR" sz="1400" dirty="0" smtClean="0"/>
          </a:p>
          <a:p>
            <a:pPr lvl="2" algn="r" rtl="1" eaLnBrk="1" hangingPunct="1"/>
            <a:endParaRPr lang="fa-IR" sz="1400" dirty="0" smtClean="0"/>
          </a:p>
          <a:p>
            <a:pPr lvl="2" algn="r" rtl="1" eaLnBrk="1" hangingPunct="1"/>
            <a:r>
              <a:rPr lang="fa-IR" sz="1400" dirty="0" smtClean="0"/>
              <a:t>بر روي </a:t>
            </a:r>
            <a:r>
              <a:rPr lang="fa-IR" sz="1400" dirty="0"/>
              <a:t>پيكسل‌هاي </a:t>
            </a:r>
            <a:r>
              <a:rPr lang="fa-IR" sz="1400" dirty="0" smtClean="0"/>
              <a:t>قرار گرفته در محدوده خاص</a:t>
            </a:r>
          </a:p>
          <a:p>
            <a:pPr lvl="2" algn="r" rtl="1" eaLnBrk="1" hangingPunct="1"/>
            <a:r>
              <a:rPr lang="fa-IR" sz="1400" dirty="0" smtClean="0"/>
              <a:t>گراديان در محل فيلترينگ كمتر از يك حد مشخص باشد</a:t>
            </a:r>
          </a:p>
          <a:p>
            <a:pPr lvl="2" algn="r" rtl="1" eaLnBrk="1" hangingPunct="1"/>
            <a:r>
              <a:rPr lang="fa-IR" sz="1400" dirty="0" smtClean="0"/>
              <a:t>با استفاده از </a:t>
            </a:r>
            <a:r>
              <a:rPr lang="en-US" sz="1400" dirty="0" smtClean="0"/>
              <a:t>Median</a:t>
            </a:r>
            <a:endParaRPr lang="fa-IR" sz="1400" dirty="0" smtClean="0"/>
          </a:p>
          <a:p>
            <a:pPr lvl="2" algn="r" rtl="1" eaLnBrk="1" hangingPunct="1"/>
            <a:r>
              <a:rPr lang="fa-IR" sz="1400" dirty="0"/>
              <a:t>ميانگين‌گيري </a:t>
            </a:r>
            <a:r>
              <a:rPr lang="fa-IR" sz="1400" dirty="0" smtClean="0"/>
              <a:t>با پنجرة چرخان </a:t>
            </a:r>
            <a:r>
              <a:rPr lang="en-US" sz="1400" dirty="0" smtClean="0"/>
              <a:t>(Rotating Mask) </a:t>
            </a:r>
            <a:r>
              <a:rPr lang="fa-IR" sz="1400" dirty="0" smtClean="0"/>
              <a:t>، با در نظر گرفتن واريانس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4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439279"/>
              </p:ext>
            </p:extLst>
          </p:nvPr>
        </p:nvGraphicFramePr>
        <p:xfrm>
          <a:off x="612775" y="3637209"/>
          <a:ext cx="47259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2730240" imgH="457200" progId="Equation.3">
                  <p:embed/>
                </p:oleObj>
              </mc:Choice>
              <mc:Fallback>
                <p:oleObj name="Equation" r:id="rId3" imgW="2730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3637209"/>
                        <a:ext cx="4725988" cy="7905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84359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 algn="r" rtl="1" eaLnBrk="1" hangingPunct="1"/>
            <a:r>
              <a:rPr lang="fa-IR" sz="1600" dirty="0" smtClean="0"/>
              <a:t>فيلتر ميانگين با اعمال محدودیت</a:t>
            </a:r>
          </a:p>
          <a:p>
            <a:pPr lvl="2" algn="r" rtl="1" eaLnBrk="1" hangingPunct="1"/>
            <a:r>
              <a:rPr lang="fa-IR" sz="1400" dirty="0" smtClean="0"/>
              <a:t>ميانگين گيري با پنجره‌ی چرخان </a:t>
            </a:r>
            <a:r>
              <a:rPr lang="en-US" sz="1400" dirty="0" smtClean="0"/>
              <a:t>(Rotating Mask)</a:t>
            </a:r>
            <a:r>
              <a:rPr lang="fa-IR" sz="1400" dirty="0" smtClean="0"/>
              <a:t>، با در نظر گرفتن واريانس</a:t>
            </a:r>
          </a:p>
          <a:p>
            <a:pPr lvl="2" algn="r" rtl="1" eaLnBrk="1" hangingPunct="1"/>
            <a:endParaRPr lang="fa-IR" sz="13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33400" y="2667000"/>
            <a:ext cx="7921625" cy="1728788"/>
            <a:chOff x="754063" y="3860800"/>
            <a:chExt cx="7921625" cy="1728788"/>
          </a:xfrm>
        </p:grpSpPr>
        <p:grpSp>
          <p:nvGrpSpPr>
            <p:cNvPr id="17" name="Group 103"/>
            <p:cNvGrpSpPr>
              <a:grpSpLocks/>
            </p:cNvGrpSpPr>
            <p:nvPr/>
          </p:nvGrpSpPr>
          <p:grpSpPr bwMode="auto">
            <a:xfrm>
              <a:off x="754063" y="3862397"/>
              <a:ext cx="1730376" cy="1727204"/>
              <a:chOff x="475" y="2433"/>
              <a:chExt cx="1090" cy="1088"/>
            </a:xfrm>
          </p:grpSpPr>
          <p:sp>
            <p:nvSpPr>
              <p:cNvPr id="90" name="Rectangle 6"/>
              <p:cNvSpPr>
                <a:spLocks noChangeArrowheads="1"/>
              </p:cNvSpPr>
              <p:nvPr/>
            </p:nvSpPr>
            <p:spPr bwMode="auto">
              <a:xfrm>
                <a:off x="1293" y="288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"/>
              <p:cNvSpPr>
                <a:spLocks noChangeArrowheads="1"/>
              </p:cNvSpPr>
              <p:nvPr/>
            </p:nvSpPr>
            <p:spPr bwMode="auto">
              <a:xfrm>
                <a:off x="1110" y="288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1"/>
              <p:cNvSpPr>
                <a:spLocks noChangeArrowheads="1"/>
              </p:cNvSpPr>
              <p:nvPr/>
            </p:nvSpPr>
            <p:spPr bwMode="auto">
              <a:xfrm>
                <a:off x="1111" y="270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2"/>
              <p:cNvSpPr>
                <a:spLocks noChangeArrowheads="1"/>
              </p:cNvSpPr>
              <p:nvPr/>
            </p:nvSpPr>
            <p:spPr bwMode="auto">
              <a:xfrm>
                <a:off x="928" y="270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3"/>
              <p:cNvSpPr>
                <a:spLocks noChangeArrowheads="1"/>
              </p:cNvSpPr>
              <p:nvPr/>
            </p:nvSpPr>
            <p:spPr bwMode="auto">
              <a:xfrm>
                <a:off x="929" y="288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4"/>
              <p:cNvSpPr>
                <a:spLocks noChangeArrowheads="1"/>
              </p:cNvSpPr>
              <p:nvPr/>
            </p:nvSpPr>
            <p:spPr bwMode="auto">
              <a:xfrm>
                <a:off x="1292" y="270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5"/>
              <p:cNvSpPr>
                <a:spLocks noChangeArrowheads="1"/>
              </p:cNvSpPr>
              <p:nvPr/>
            </p:nvSpPr>
            <p:spPr bwMode="auto">
              <a:xfrm>
                <a:off x="929" y="2524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6"/>
              <p:cNvSpPr>
                <a:spLocks noChangeArrowheads="1"/>
              </p:cNvSpPr>
              <p:nvPr/>
            </p:nvSpPr>
            <p:spPr bwMode="auto">
              <a:xfrm>
                <a:off x="1110" y="2524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7"/>
              <p:cNvSpPr>
                <a:spLocks noChangeArrowheads="1"/>
              </p:cNvSpPr>
              <p:nvPr/>
            </p:nvSpPr>
            <p:spPr bwMode="auto">
              <a:xfrm>
                <a:off x="1292" y="2524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19"/>
              <p:cNvSpPr>
                <a:spLocks noChangeShapeType="1"/>
              </p:cNvSpPr>
              <p:nvPr/>
            </p:nvSpPr>
            <p:spPr bwMode="auto">
              <a:xfrm>
                <a:off x="476" y="2524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20"/>
              <p:cNvSpPr>
                <a:spLocks noChangeShapeType="1"/>
              </p:cNvSpPr>
              <p:nvPr/>
            </p:nvSpPr>
            <p:spPr bwMode="auto">
              <a:xfrm>
                <a:off x="476" y="2705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1" name="Line 21"/>
              <p:cNvSpPr>
                <a:spLocks noChangeShapeType="1"/>
              </p:cNvSpPr>
              <p:nvPr/>
            </p:nvSpPr>
            <p:spPr bwMode="auto">
              <a:xfrm>
                <a:off x="476" y="2886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2" name="Line 22"/>
              <p:cNvSpPr>
                <a:spLocks noChangeShapeType="1"/>
              </p:cNvSpPr>
              <p:nvPr/>
            </p:nvSpPr>
            <p:spPr bwMode="auto">
              <a:xfrm>
                <a:off x="476" y="3068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3" name="Line 23"/>
              <p:cNvSpPr>
                <a:spLocks noChangeShapeType="1"/>
              </p:cNvSpPr>
              <p:nvPr/>
            </p:nvSpPr>
            <p:spPr bwMode="auto">
              <a:xfrm>
                <a:off x="475" y="3249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" name="Line 24"/>
              <p:cNvSpPr>
                <a:spLocks noChangeShapeType="1"/>
              </p:cNvSpPr>
              <p:nvPr/>
            </p:nvSpPr>
            <p:spPr bwMode="auto">
              <a:xfrm>
                <a:off x="476" y="3431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" name="Line 25"/>
              <p:cNvSpPr>
                <a:spLocks noChangeShapeType="1"/>
              </p:cNvSpPr>
              <p:nvPr/>
            </p:nvSpPr>
            <p:spPr bwMode="auto">
              <a:xfrm>
                <a:off x="566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6" name="Line 26"/>
              <p:cNvSpPr>
                <a:spLocks noChangeShapeType="1"/>
              </p:cNvSpPr>
              <p:nvPr/>
            </p:nvSpPr>
            <p:spPr bwMode="auto">
              <a:xfrm>
                <a:off x="748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7" name="Line 27"/>
              <p:cNvSpPr>
                <a:spLocks noChangeShapeType="1"/>
              </p:cNvSpPr>
              <p:nvPr/>
            </p:nvSpPr>
            <p:spPr bwMode="auto">
              <a:xfrm>
                <a:off x="929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8" name="Line 28"/>
              <p:cNvSpPr>
                <a:spLocks noChangeShapeType="1"/>
              </p:cNvSpPr>
              <p:nvPr/>
            </p:nvSpPr>
            <p:spPr bwMode="auto">
              <a:xfrm>
                <a:off x="1111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9" name="Line 29"/>
              <p:cNvSpPr>
                <a:spLocks noChangeShapeType="1"/>
              </p:cNvSpPr>
              <p:nvPr/>
            </p:nvSpPr>
            <p:spPr bwMode="auto">
              <a:xfrm>
                <a:off x="1292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" name="Line 30"/>
              <p:cNvSpPr>
                <a:spLocks noChangeShapeType="1"/>
              </p:cNvSpPr>
              <p:nvPr/>
            </p:nvSpPr>
            <p:spPr bwMode="auto">
              <a:xfrm>
                <a:off x="1474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1" name="Line 31"/>
              <p:cNvSpPr>
                <a:spLocks noChangeShapeType="1"/>
              </p:cNvSpPr>
              <p:nvPr/>
            </p:nvSpPr>
            <p:spPr bwMode="auto">
              <a:xfrm flipH="1">
                <a:off x="929" y="2886"/>
                <a:ext cx="181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" name="Line 32"/>
              <p:cNvSpPr>
                <a:spLocks noChangeShapeType="1"/>
              </p:cNvSpPr>
              <p:nvPr/>
            </p:nvSpPr>
            <p:spPr bwMode="auto">
              <a:xfrm>
                <a:off x="929" y="2887"/>
                <a:ext cx="182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8" name="Group 104"/>
            <p:cNvGrpSpPr>
              <a:grpSpLocks/>
            </p:cNvGrpSpPr>
            <p:nvPr/>
          </p:nvGrpSpPr>
          <p:grpSpPr bwMode="auto">
            <a:xfrm>
              <a:off x="2771777" y="3862397"/>
              <a:ext cx="1730376" cy="1727204"/>
              <a:chOff x="1746" y="2433"/>
              <a:chExt cx="1090" cy="1088"/>
            </a:xfrm>
          </p:grpSpPr>
          <p:sp>
            <p:nvSpPr>
              <p:cNvPr id="67" name="Rectangle 33"/>
              <p:cNvSpPr>
                <a:spLocks noChangeArrowheads="1"/>
              </p:cNvSpPr>
              <p:nvPr/>
            </p:nvSpPr>
            <p:spPr bwMode="auto">
              <a:xfrm>
                <a:off x="2017" y="288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34"/>
              <p:cNvSpPr>
                <a:spLocks noChangeArrowheads="1"/>
              </p:cNvSpPr>
              <p:nvPr/>
            </p:nvSpPr>
            <p:spPr bwMode="auto">
              <a:xfrm>
                <a:off x="2381" y="288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35"/>
              <p:cNvSpPr>
                <a:spLocks noChangeArrowheads="1"/>
              </p:cNvSpPr>
              <p:nvPr/>
            </p:nvSpPr>
            <p:spPr bwMode="auto">
              <a:xfrm>
                <a:off x="2382" y="270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36"/>
              <p:cNvSpPr>
                <a:spLocks noChangeArrowheads="1"/>
              </p:cNvSpPr>
              <p:nvPr/>
            </p:nvSpPr>
            <p:spPr bwMode="auto">
              <a:xfrm>
                <a:off x="2199" y="270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37"/>
              <p:cNvSpPr>
                <a:spLocks noChangeArrowheads="1"/>
              </p:cNvSpPr>
              <p:nvPr/>
            </p:nvSpPr>
            <p:spPr bwMode="auto">
              <a:xfrm>
                <a:off x="2200" y="288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38"/>
              <p:cNvSpPr>
                <a:spLocks noChangeArrowheads="1"/>
              </p:cNvSpPr>
              <p:nvPr/>
            </p:nvSpPr>
            <p:spPr bwMode="auto">
              <a:xfrm>
                <a:off x="2019" y="270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39"/>
              <p:cNvSpPr>
                <a:spLocks noChangeArrowheads="1"/>
              </p:cNvSpPr>
              <p:nvPr/>
            </p:nvSpPr>
            <p:spPr bwMode="auto">
              <a:xfrm>
                <a:off x="2200" y="2524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40"/>
              <p:cNvSpPr>
                <a:spLocks noChangeArrowheads="1"/>
              </p:cNvSpPr>
              <p:nvPr/>
            </p:nvSpPr>
            <p:spPr bwMode="auto">
              <a:xfrm>
                <a:off x="2381" y="2524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41"/>
              <p:cNvSpPr>
                <a:spLocks noChangeArrowheads="1"/>
              </p:cNvSpPr>
              <p:nvPr/>
            </p:nvSpPr>
            <p:spPr bwMode="auto">
              <a:xfrm>
                <a:off x="2019" y="252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42"/>
              <p:cNvSpPr>
                <a:spLocks noChangeShapeType="1"/>
              </p:cNvSpPr>
              <p:nvPr/>
            </p:nvSpPr>
            <p:spPr bwMode="auto">
              <a:xfrm>
                <a:off x="1747" y="2524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7" name="Line 43"/>
              <p:cNvSpPr>
                <a:spLocks noChangeShapeType="1"/>
              </p:cNvSpPr>
              <p:nvPr/>
            </p:nvSpPr>
            <p:spPr bwMode="auto">
              <a:xfrm>
                <a:off x="1747" y="2705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" name="Line 44"/>
              <p:cNvSpPr>
                <a:spLocks noChangeShapeType="1"/>
              </p:cNvSpPr>
              <p:nvPr/>
            </p:nvSpPr>
            <p:spPr bwMode="auto">
              <a:xfrm>
                <a:off x="1747" y="2886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9" name="Line 45"/>
              <p:cNvSpPr>
                <a:spLocks noChangeShapeType="1"/>
              </p:cNvSpPr>
              <p:nvPr/>
            </p:nvSpPr>
            <p:spPr bwMode="auto">
              <a:xfrm>
                <a:off x="1747" y="3068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0" name="Line 46"/>
              <p:cNvSpPr>
                <a:spLocks noChangeShapeType="1"/>
              </p:cNvSpPr>
              <p:nvPr/>
            </p:nvSpPr>
            <p:spPr bwMode="auto">
              <a:xfrm>
                <a:off x="1746" y="3249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" name="Line 47"/>
              <p:cNvSpPr>
                <a:spLocks noChangeShapeType="1"/>
              </p:cNvSpPr>
              <p:nvPr/>
            </p:nvSpPr>
            <p:spPr bwMode="auto">
              <a:xfrm>
                <a:off x="1747" y="3431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" name="Line 48"/>
              <p:cNvSpPr>
                <a:spLocks noChangeShapeType="1"/>
              </p:cNvSpPr>
              <p:nvPr/>
            </p:nvSpPr>
            <p:spPr bwMode="auto">
              <a:xfrm>
                <a:off x="1837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3" name="Line 49"/>
              <p:cNvSpPr>
                <a:spLocks noChangeShapeType="1"/>
              </p:cNvSpPr>
              <p:nvPr/>
            </p:nvSpPr>
            <p:spPr bwMode="auto">
              <a:xfrm>
                <a:off x="2019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4" name="Line 50"/>
              <p:cNvSpPr>
                <a:spLocks noChangeShapeType="1"/>
              </p:cNvSpPr>
              <p:nvPr/>
            </p:nvSpPr>
            <p:spPr bwMode="auto">
              <a:xfrm>
                <a:off x="2200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5" name="Line 51"/>
              <p:cNvSpPr>
                <a:spLocks noChangeShapeType="1"/>
              </p:cNvSpPr>
              <p:nvPr/>
            </p:nvSpPr>
            <p:spPr bwMode="auto">
              <a:xfrm>
                <a:off x="2382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6" name="Line 52"/>
              <p:cNvSpPr>
                <a:spLocks noChangeShapeType="1"/>
              </p:cNvSpPr>
              <p:nvPr/>
            </p:nvSpPr>
            <p:spPr bwMode="auto">
              <a:xfrm>
                <a:off x="2563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7" name="Line 53"/>
              <p:cNvSpPr>
                <a:spLocks noChangeShapeType="1"/>
              </p:cNvSpPr>
              <p:nvPr/>
            </p:nvSpPr>
            <p:spPr bwMode="auto">
              <a:xfrm>
                <a:off x="2745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8" name="Line 54"/>
              <p:cNvSpPr>
                <a:spLocks noChangeShapeType="1"/>
              </p:cNvSpPr>
              <p:nvPr/>
            </p:nvSpPr>
            <p:spPr bwMode="auto">
              <a:xfrm flipH="1">
                <a:off x="2200" y="2886"/>
                <a:ext cx="181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9" name="Line 55"/>
              <p:cNvSpPr>
                <a:spLocks noChangeShapeType="1"/>
              </p:cNvSpPr>
              <p:nvPr/>
            </p:nvSpPr>
            <p:spPr bwMode="auto">
              <a:xfrm>
                <a:off x="2200" y="2887"/>
                <a:ext cx="182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9" name="Group 105"/>
            <p:cNvGrpSpPr>
              <a:grpSpLocks/>
            </p:cNvGrpSpPr>
            <p:nvPr/>
          </p:nvGrpSpPr>
          <p:grpSpPr bwMode="auto">
            <a:xfrm>
              <a:off x="4857756" y="3860811"/>
              <a:ext cx="1730377" cy="1727205"/>
              <a:chOff x="3060" y="2432"/>
              <a:chExt cx="1090" cy="1088"/>
            </a:xfrm>
          </p:grpSpPr>
          <p:sp>
            <p:nvSpPr>
              <p:cNvPr id="44" name="Rectangle 56"/>
              <p:cNvSpPr>
                <a:spLocks noChangeArrowheads="1"/>
              </p:cNvSpPr>
              <p:nvPr/>
            </p:nvSpPr>
            <p:spPr bwMode="auto">
              <a:xfrm>
                <a:off x="3878" y="288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7"/>
              <p:cNvSpPr>
                <a:spLocks noChangeArrowheads="1"/>
              </p:cNvSpPr>
              <p:nvPr/>
            </p:nvSpPr>
            <p:spPr bwMode="auto">
              <a:xfrm>
                <a:off x="3695" y="306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8"/>
              <p:cNvSpPr>
                <a:spLocks noChangeArrowheads="1"/>
              </p:cNvSpPr>
              <p:nvPr/>
            </p:nvSpPr>
            <p:spPr bwMode="auto">
              <a:xfrm>
                <a:off x="3696" y="288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9"/>
              <p:cNvSpPr>
                <a:spLocks noChangeArrowheads="1"/>
              </p:cNvSpPr>
              <p:nvPr/>
            </p:nvSpPr>
            <p:spPr bwMode="auto">
              <a:xfrm>
                <a:off x="3514" y="3248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60"/>
              <p:cNvSpPr>
                <a:spLocks noChangeArrowheads="1"/>
              </p:cNvSpPr>
              <p:nvPr/>
            </p:nvSpPr>
            <p:spPr bwMode="auto">
              <a:xfrm>
                <a:off x="3514" y="288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1"/>
              <p:cNvSpPr>
                <a:spLocks noChangeArrowheads="1"/>
              </p:cNvSpPr>
              <p:nvPr/>
            </p:nvSpPr>
            <p:spPr bwMode="auto">
              <a:xfrm>
                <a:off x="3878" y="3249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2"/>
              <p:cNvSpPr>
                <a:spLocks noChangeArrowheads="1"/>
              </p:cNvSpPr>
              <p:nvPr/>
            </p:nvSpPr>
            <p:spPr bwMode="auto">
              <a:xfrm>
                <a:off x="3514" y="3068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3"/>
              <p:cNvSpPr>
                <a:spLocks noChangeArrowheads="1"/>
              </p:cNvSpPr>
              <p:nvPr/>
            </p:nvSpPr>
            <p:spPr bwMode="auto">
              <a:xfrm>
                <a:off x="3696" y="324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4"/>
              <p:cNvSpPr>
                <a:spLocks noChangeArrowheads="1"/>
              </p:cNvSpPr>
              <p:nvPr/>
            </p:nvSpPr>
            <p:spPr bwMode="auto">
              <a:xfrm>
                <a:off x="3877" y="306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65"/>
              <p:cNvSpPr>
                <a:spLocks noChangeShapeType="1"/>
              </p:cNvSpPr>
              <p:nvPr/>
            </p:nvSpPr>
            <p:spPr bwMode="auto">
              <a:xfrm>
                <a:off x="3061" y="2523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" name="Line 66"/>
              <p:cNvSpPr>
                <a:spLocks noChangeShapeType="1"/>
              </p:cNvSpPr>
              <p:nvPr/>
            </p:nvSpPr>
            <p:spPr bwMode="auto">
              <a:xfrm>
                <a:off x="3061" y="2704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5" name="Line 67"/>
              <p:cNvSpPr>
                <a:spLocks noChangeShapeType="1"/>
              </p:cNvSpPr>
              <p:nvPr/>
            </p:nvSpPr>
            <p:spPr bwMode="auto">
              <a:xfrm>
                <a:off x="3061" y="2885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6" name="Line 68"/>
              <p:cNvSpPr>
                <a:spLocks noChangeShapeType="1"/>
              </p:cNvSpPr>
              <p:nvPr/>
            </p:nvSpPr>
            <p:spPr bwMode="auto">
              <a:xfrm>
                <a:off x="3061" y="3067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" name="Line 69"/>
              <p:cNvSpPr>
                <a:spLocks noChangeShapeType="1"/>
              </p:cNvSpPr>
              <p:nvPr/>
            </p:nvSpPr>
            <p:spPr bwMode="auto">
              <a:xfrm>
                <a:off x="3060" y="3248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8" name="Line 70"/>
              <p:cNvSpPr>
                <a:spLocks noChangeShapeType="1"/>
              </p:cNvSpPr>
              <p:nvPr/>
            </p:nvSpPr>
            <p:spPr bwMode="auto">
              <a:xfrm>
                <a:off x="3061" y="3430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Line 71"/>
              <p:cNvSpPr>
                <a:spLocks noChangeShapeType="1"/>
              </p:cNvSpPr>
              <p:nvPr/>
            </p:nvSpPr>
            <p:spPr bwMode="auto">
              <a:xfrm>
                <a:off x="3151" y="2432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0" name="Line 72"/>
              <p:cNvSpPr>
                <a:spLocks noChangeShapeType="1"/>
              </p:cNvSpPr>
              <p:nvPr/>
            </p:nvSpPr>
            <p:spPr bwMode="auto">
              <a:xfrm>
                <a:off x="3333" y="2432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73"/>
              <p:cNvSpPr>
                <a:spLocks noChangeShapeType="1"/>
              </p:cNvSpPr>
              <p:nvPr/>
            </p:nvSpPr>
            <p:spPr bwMode="auto">
              <a:xfrm>
                <a:off x="3514" y="2432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2" name="Line 74"/>
              <p:cNvSpPr>
                <a:spLocks noChangeShapeType="1"/>
              </p:cNvSpPr>
              <p:nvPr/>
            </p:nvSpPr>
            <p:spPr bwMode="auto">
              <a:xfrm>
                <a:off x="3696" y="2432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3" name="Line 75"/>
              <p:cNvSpPr>
                <a:spLocks noChangeShapeType="1"/>
              </p:cNvSpPr>
              <p:nvPr/>
            </p:nvSpPr>
            <p:spPr bwMode="auto">
              <a:xfrm>
                <a:off x="3877" y="2432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4" name="Line 76"/>
              <p:cNvSpPr>
                <a:spLocks noChangeShapeType="1"/>
              </p:cNvSpPr>
              <p:nvPr/>
            </p:nvSpPr>
            <p:spPr bwMode="auto">
              <a:xfrm>
                <a:off x="4059" y="2432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5" name="Line 77"/>
              <p:cNvSpPr>
                <a:spLocks noChangeShapeType="1"/>
              </p:cNvSpPr>
              <p:nvPr/>
            </p:nvSpPr>
            <p:spPr bwMode="auto">
              <a:xfrm flipH="1">
                <a:off x="3514" y="2885"/>
                <a:ext cx="181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6" name="Line 78"/>
              <p:cNvSpPr>
                <a:spLocks noChangeShapeType="1"/>
              </p:cNvSpPr>
              <p:nvPr/>
            </p:nvSpPr>
            <p:spPr bwMode="auto">
              <a:xfrm>
                <a:off x="3514" y="2886"/>
                <a:ext cx="182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06"/>
            <p:cNvGrpSpPr>
              <a:grpSpLocks/>
            </p:cNvGrpSpPr>
            <p:nvPr/>
          </p:nvGrpSpPr>
          <p:grpSpPr bwMode="auto">
            <a:xfrm>
              <a:off x="6945319" y="3862397"/>
              <a:ext cx="1730376" cy="1727204"/>
              <a:chOff x="4375" y="2433"/>
              <a:chExt cx="1090" cy="1088"/>
            </a:xfrm>
          </p:grpSpPr>
          <p:sp>
            <p:nvSpPr>
              <p:cNvPr id="21" name="Rectangle 80"/>
              <p:cNvSpPr>
                <a:spLocks noChangeArrowheads="1"/>
              </p:cNvSpPr>
              <p:nvPr/>
            </p:nvSpPr>
            <p:spPr bwMode="auto">
              <a:xfrm>
                <a:off x="5193" y="288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81"/>
              <p:cNvSpPr>
                <a:spLocks noChangeArrowheads="1"/>
              </p:cNvSpPr>
              <p:nvPr/>
            </p:nvSpPr>
            <p:spPr bwMode="auto">
              <a:xfrm>
                <a:off x="5010" y="2887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2"/>
              <p:cNvSpPr>
                <a:spLocks noChangeArrowheads="1"/>
              </p:cNvSpPr>
              <p:nvPr/>
            </p:nvSpPr>
            <p:spPr bwMode="auto">
              <a:xfrm>
                <a:off x="5011" y="270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83"/>
              <p:cNvSpPr>
                <a:spLocks noChangeArrowheads="1"/>
              </p:cNvSpPr>
              <p:nvPr/>
            </p:nvSpPr>
            <p:spPr bwMode="auto">
              <a:xfrm>
                <a:off x="4828" y="2705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84"/>
              <p:cNvSpPr>
                <a:spLocks noChangeArrowheads="1"/>
              </p:cNvSpPr>
              <p:nvPr/>
            </p:nvSpPr>
            <p:spPr bwMode="auto">
              <a:xfrm>
                <a:off x="4829" y="288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85"/>
              <p:cNvSpPr>
                <a:spLocks noChangeArrowheads="1"/>
              </p:cNvSpPr>
              <p:nvPr/>
            </p:nvSpPr>
            <p:spPr bwMode="auto">
              <a:xfrm>
                <a:off x="5192" y="270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86"/>
              <p:cNvSpPr>
                <a:spLocks noChangeArrowheads="1"/>
              </p:cNvSpPr>
              <p:nvPr/>
            </p:nvSpPr>
            <p:spPr bwMode="auto">
              <a:xfrm>
                <a:off x="4829" y="3068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87"/>
              <p:cNvSpPr>
                <a:spLocks noChangeArrowheads="1"/>
              </p:cNvSpPr>
              <p:nvPr/>
            </p:nvSpPr>
            <p:spPr bwMode="auto">
              <a:xfrm>
                <a:off x="5010" y="3068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88"/>
              <p:cNvSpPr>
                <a:spLocks noChangeArrowheads="1"/>
              </p:cNvSpPr>
              <p:nvPr/>
            </p:nvSpPr>
            <p:spPr bwMode="auto">
              <a:xfrm>
                <a:off x="5192" y="3066"/>
                <a:ext cx="182" cy="18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89"/>
              <p:cNvSpPr>
                <a:spLocks noChangeShapeType="1"/>
              </p:cNvSpPr>
              <p:nvPr/>
            </p:nvSpPr>
            <p:spPr bwMode="auto">
              <a:xfrm>
                <a:off x="4376" y="2524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90"/>
              <p:cNvSpPr>
                <a:spLocks noChangeShapeType="1"/>
              </p:cNvSpPr>
              <p:nvPr/>
            </p:nvSpPr>
            <p:spPr bwMode="auto">
              <a:xfrm>
                <a:off x="4376" y="2705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91"/>
              <p:cNvSpPr>
                <a:spLocks noChangeShapeType="1"/>
              </p:cNvSpPr>
              <p:nvPr/>
            </p:nvSpPr>
            <p:spPr bwMode="auto">
              <a:xfrm>
                <a:off x="4376" y="2886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92"/>
              <p:cNvSpPr>
                <a:spLocks noChangeShapeType="1"/>
              </p:cNvSpPr>
              <p:nvPr/>
            </p:nvSpPr>
            <p:spPr bwMode="auto">
              <a:xfrm>
                <a:off x="4376" y="3068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93"/>
              <p:cNvSpPr>
                <a:spLocks noChangeShapeType="1"/>
              </p:cNvSpPr>
              <p:nvPr/>
            </p:nvSpPr>
            <p:spPr bwMode="auto">
              <a:xfrm>
                <a:off x="4375" y="3249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94"/>
              <p:cNvSpPr>
                <a:spLocks noChangeShapeType="1"/>
              </p:cNvSpPr>
              <p:nvPr/>
            </p:nvSpPr>
            <p:spPr bwMode="auto">
              <a:xfrm>
                <a:off x="4376" y="3431"/>
                <a:ext cx="108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Line 95"/>
              <p:cNvSpPr>
                <a:spLocks noChangeShapeType="1"/>
              </p:cNvSpPr>
              <p:nvPr/>
            </p:nvSpPr>
            <p:spPr bwMode="auto">
              <a:xfrm>
                <a:off x="4466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96"/>
              <p:cNvSpPr>
                <a:spLocks noChangeShapeType="1"/>
              </p:cNvSpPr>
              <p:nvPr/>
            </p:nvSpPr>
            <p:spPr bwMode="auto">
              <a:xfrm>
                <a:off x="4648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Line 97"/>
              <p:cNvSpPr>
                <a:spLocks noChangeShapeType="1"/>
              </p:cNvSpPr>
              <p:nvPr/>
            </p:nvSpPr>
            <p:spPr bwMode="auto">
              <a:xfrm>
                <a:off x="4829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98"/>
              <p:cNvSpPr>
                <a:spLocks noChangeShapeType="1"/>
              </p:cNvSpPr>
              <p:nvPr/>
            </p:nvSpPr>
            <p:spPr bwMode="auto">
              <a:xfrm>
                <a:off x="5011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0" name="Line 99"/>
              <p:cNvSpPr>
                <a:spLocks noChangeShapeType="1"/>
              </p:cNvSpPr>
              <p:nvPr/>
            </p:nvSpPr>
            <p:spPr bwMode="auto">
              <a:xfrm>
                <a:off x="5192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Line 100"/>
              <p:cNvSpPr>
                <a:spLocks noChangeShapeType="1"/>
              </p:cNvSpPr>
              <p:nvPr/>
            </p:nvSpPr>
            <p:spPr bwMode="auto">
              <a:xfrm>
                <a:off x="5374" y="2433"/>
                <a:ext cx="0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101"/>
              <p:cNvSpPr>
                <a:spLocks noChangeShapeType="1"/>
              </p:cNvSpPr>
              <p:nvPr/>
            </p:nvSpPr>
            <p:spPr bwMode="auto">
              <a:xfrm flipH="1">
                <a:off x="4829" y="2886"/>
                <a:ext cx="181" cy="1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102"/>
              <p:cNvSpPr>
                <a:spLocks noChangeShapeType="1"/>
              </p:cNvSpPr>
              <p:nvPr/>
            </p:nvSpPr>
            <p:spPr bwMode="auto">
              <a:xfrm>
                <a:off x="4829" y="2887"/>
                <a:ext cx="182" cy="18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291217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 algn="r" rtl="1" eaLnBrk="1" hangingPunct="1"/>
            <a:r>
              <a:rPr lang="fa-IR" sz="1600" dirty="0" smtClean="0"/>
              <a:t>فيلتر ميانگين با اعمال محدودیت</a:t>
            </a:r>
          </a:p>
          <a:p>
            <a:pPr lvl="2" algn="r" rtl="1" eaLnBrk="1" hangingPunct="1"/>
            <a:r>
              <a:rPr lang="fa-IR" sz="1400" dirty="0" smtClean="0"/>
              <a:t>ميانگين گيري با پنجره‌ی چرخان </a:t>
            </a:r>
            <a:r>
              <a:rPr lang="en-US" sz="1400" dirty="0" smtClean="0"/>
              <a:t>(Rotating Mask)</a:t>
            </a:r>
            <a:r>
              <a:rPr lang="fa-IR" sz="1400" dirty="0" smtClean="0"/>
              <a:t> ...</a:t>
            </a:r>
          </a:p>
          <a:p>
            <a:pPr lvl="3" algn="r" rtl="1" eaLnBrk="1" hangingPunct="1"/>
            <a:endParaRPr lang="fa-IR" sz="1100" dirty="0" smtClean="0"/>
          </a:p>
          <a:p>
            <a:pPr lvl="2" algn="r" rtl="1" eaLnBrk="1" hangingPunct="1"/>
            <a:endParaRPr lang="fa-IR" sz="1300" dirty="0" smtClean="0"/>
          </a:p>
        </p:txBody>
      </p:sp>
      <p:pic>
        <p:nvPicPr>
          <p:cNvPr id="19460" name="Picture 5" descr="MVLab6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grpSp>
        <p:nvGrpSpPr>
          <p:cNvPr id="114" name="Group 10"/>
          <p:cNvGrpSpPr>
            <a:grpSpLocks/>
          </p:cNvGrpSpPr>
          <p:nvPr/>
        </p:nvGrpSpPr>
        <p:grpSpPr bwMode="auto">
          <a:xfrm>
            <a:off x="2667000" y="2811017"/>
            <a:ext cx="2971800" cy="2971800"/>
            <a:chOff x="3624" y="768"/>
            <a:chExt cx="1872" cy="1872"/>
          </a:xfrm>
        </p:grpSpPr>
        <p:sp>
          <p:nvSpPr>
            <p:cNvPr id="115" name="Rectangle 4"/>
            <p:cNvSpPr>
              <a:spLocks noChangeArrowheads="1"/>
            </p:cNvSpPr>
            <p:nvPr/>
          </p:nvSpPr>
          <p:spPr bwMode="auto">
            <a:xfrm>
              <a:off x="3624" y="768"/>
              <a:ext cx="1872" cy="18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5"/>
            <p:cNvSpPr>
              <a:spLocks noChangeArrowheads="1"/>
            </p:cNvSpPr>
            <p:nvPr/>
          </p:nvSpPr>
          <p:spPr bwMode="auto">
            <a:xfrm>
              <a:off x="3648" y="1536"/>
              <a:ext cx="1824" cy="336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                             D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17" name="Rectangle 6"/>
            <p:cNvSpPr>
              <a:spLocks noChangeArrowheads="1"/>
            </p:cNvSpPr>
            <p:nvPr/>
          </p:nvSpPr>
          <p:spPr bwMode="auto">
            <a:xfrm rot="-2763622">
              <a:off x="3648" y="1536"/>
              <a:ext cx="1824" cy="336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                             D</a:t>
              </a:r>
              <a:r>
                <a:rPr lang="en-US" baseline="-25000"/>
                <a:t>2</a:t>
              </a:r>
            </a:p>
          </p:txBody>
        </p:sp>
        <p:sp>
          <p:nvSpPr>
            <p:cNvPr id="118" name="Rectangle 7"/>
            <p:cNvSpPr>
              <a:spLocks noChangeArrowheads="1"/>
            </p:cNvSpPr>
            <p:nvPr/>
          </p:nvSpPr>
          <p:spPr bwMode="auto">
            <a:xfrm rot="-5400000">
              <a:off x="3648" y="1536"/>
              <a:ext cx="1824" cy="336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                             D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119" name="Rectangle 9"/>
            <p:cNvSpPr>
              <a:spLocks noChangeArrowheads="1"/>
            </p:cNvSpPr>
            <p:nvPr/>
          </p:nvSpPr>
          <p:spPr bwMode="auto">
            <a:xfrm rot="-7767420">
              <a:off x="3672" y="1560"/>
              <a:ext cx="1824" cy="336"/>
            </a:xfrm>
            <a:prstGeom prst="rect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                             D</a:t>
              </a:r>
              <a:r>
                <a:rPr lang="en-US" baseline="-2500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2431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1" algn="r" rtl="1" eaLnBrk="1" hangingPunct="1"/>
            <a:r>
              <a:rPr lang="fa-IR" sz="1600" dirty="0" smtClean="0"/>
              <a:t>فيلتر ميانه</a:t>
            </a:r>
          </a:p>
          <a:p>
            <a:pPr lvl="1" algn="r" rtl="1" eaLnBrk="1" hangingPunct="1"/>
            <a:r>
              <a:rPr lang="fa-IR" sz="1600" dirty="0" smtClean="0"/>
              <a:t>فیلتر میانه وزن</a:t>
            </a:r>
            <a:r>
              <a:rPr lang="fa-IR" sz="1400" dirty="0" smtClean="0"/>
              <a:t>‌دار</a:t>
            </a:r>
            <a:endParaRPr lang="fa-IR" sz="1300" dirty="0" smtClean="0"/>
          </a:p>
        </p:txBody>
      </p:sp>
      <p:pic>
        <p:nvPicPr>
          <p:cNvPr id="19460" name="Picture 5" descr="MVLab6.bmp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2" name="Group 29"/>
          <p:cNvGrpSpPr>
            <a:grpSpLocks/>
          </p:cNvGrpSpPr>
          <p:nvPr/>
        </p:nvGrpSpPr>
        <p:grpSpPr bwMode="auto">
          <a:xfrm>
            <a:off x="2895600" y="2362200"/>
            <a:ext cx="3240087" cy="1511300"/>
            <a:chOff x="1837" y="2251"/>
            <a:chExt cx="2041" cy="952"/>
          </a:xfrm>
        </p:grpSpPr>
        <p:sp>
          <p:nvSpPr>
            <p:cNvPr id="203" name="Rectangle 9"/>
            <p:cNvSpPr>
              <a:spLocks noChangeArrowheads="1"/>
            </p:cNvSpPr>
            <p:nvPr/>
          </p:nvSpPr>
          <p:spPr bwMode="auto">
            <a:xfrm>
              <a:off x="1837" y="2477"/>
              <a:ext cx="544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Line 12"/>
            <p:cNvSpPr>
              <a:spLocks noChangeShapeType="1"/>
            </p:cNvSpPr>
            <p:nvPr/>
          </p:nvSpPr>
          <p:spPr bwMode="auto">
            <a:xfrm>
              <a:off x="1837" y="2659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5" name="Line 13"/>
            <p:cNvSpPr>
              <a:spLocks noChangeShapeType="1"/>
            </p:cNvSpPr>
            <p:nvPr/>
          </p:nvSpPr>
          <p:spPr bwMode="auto">
            <a:xfrm>
              <a:off x="1837" y="2840"/>
              <a:ext cx="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" name="Line 14"/>
            <p:cNvSpPr>
              <a:spLocks noChangeShapeType="1"/>
            </p:cNvSpPr>
            <p:nvPr/>
          </p:nvSpPr>
          <p:spPr bwMode="auto">
            <a:xfrm>
              <a:off x="3288" y="2432"/>
              <a:ext cx="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" name="Line 15"/>
            <p:cNvSpPr>
              <a:spLocks noChangeShapeType="1"/>
            </p:cNvSpPr>
            <p:nvPr/>
          </p:nvSpPr>
          <p:spPr bwMode="auto">
            <a:xfrm flipH="1">
              <a:off x="3288" y="2432"/>
              <a:ext cx="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" name="Rectangle 16"/>
            <p:cNvSpPr>
              <a:spLocks noChangeArrowheads="1"/>
            </p:cNvSpPr>
            <p:nvPr/>
          </p:nvSpPr>
          <p:spPr bwMode="auto">
            <a:xfrm>
              <a:off x="3288" y="2251"/>
              <a:ext cx="181" cy="9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17"/>
            <p:cNvSpPr>
              <a:spLocks noChangeShapeType="1"/>
            </p:cNvSpPr>
            <p:nvPr/>
          </p:nvSpPr>
          <p:spPr bwMode="auto">
            <a:xfrm>
              <a:off x="3288" y="3022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0" name="Line 18"/>
            <p:cNvSpPr>
              <a:spLocks noChangeShapeType="1"/>
            </p:cNvSpPr>
            <p:nvPr/>
          </p:nvSpPr>
          <p:spPr bwMode="auto">
            <a:xfrm>
              <a:off x="3288" y="2840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1" name="Line 19"/>
            <p:cNvSpPr>
              <a:spLocks noChangeShapeType="1"/>
            </p:cNvSpPr>
            <p:nvPr/>
          </p:nvSpPr>
          <p:spPr bwMode="auto">
            <a:xfrm>
              <a:off x="3288" y="2659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2" name="Line 20"/>
            <p:cNvSpPr>
              <a:spLocks noChangeShapeType="1"/>
            </p:cNvSpPr>
            <p:nvPr/>
          </p:nvSpPr>
          <p:spPr bwMode="auto">
            <a:xfrm>
              <a:off x="3288" y="2478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3" name="Rectangle 21"/>
            <p:cNvSpPr>
              <a:spLocks noChangeArrowheads="1"/>
            </p:cNvSpPr>
            <p:nvPr/>
          </p:nvSpPr>
          <p:spPr bwMode="auto">
            <a:xfrm>
              <a:off x="2880" y="2658"/>
              <a:ext cx="408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22"/>
            <p:cNvSpPr>
              <a:spLocks noChangeShapeType="1"/>
            </p:cNvSpPr>
            <p:nvPr/>
          </p:nvSpPr>
          <p:spPr bwMode="auto">
            <a:xfrm>
              <a:off x="3107" y="2658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" name="Rectangle 23"/>
            <p:cNvSpPr>
              <a:spLocks noChangeArrowheads="1"/>
            </p:cNvSpPr>
            <p:nvPr/>
          </p:nvSpPr>
          <p:spPr bwMode="auto">
            <a:xfrm>
              <a:off x="3470" y="2659"/>
              <a:ext cx="408" cy="18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Line 24"/>
            <p:cNvSpPr>
              <a:spLocks noChangeShapeType="1"/>
            </p:cNvSpPr>
            <p:nvPr/>
          </p:nvSpPr>
          <p:spPr bwMode="auto">
            <a:xfrm>
              <a:off x="3697" y="2659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7" name="Line 25"/>
            <p:cNvSpPr>
              <a:spLocks noChangeShapeType="1"/>
            </p:cNvSpPr>
            <p:nvPr/>
          </p:nvSpPr>
          <p:spPr bwMode="auto">
            <a:xfrm>
              <a:off x="3288" y="2659"/>
              <a:ext cx="181" cy="1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8" name="Line 26"/>
            <p:cNvSpPr>
              <a:spLocks noChangeShapeType="1"/>
            </p:cNvSpPr>
            <p:nvPr/>
          </p:nvSpPr>
          <p:spPr bwMode="auto">
            <a:xfrm flipH="1">
              <a:off x="3288" y="2658"/>
              <a:ext cx="181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9" name="Line 27"/>
            <p:cNvSpPr>
              <a:spLocks noChangeShapeType="1"/>
            </p:cNvSpPr>
            <p:nvPr/>
          </p:nvSpPr>
          <p:spPr bwMode="auto">
            <a:xfrm>
              <a:off x="2018" y="2478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0" name="Line 28"/>
            <p:cNvSpPr>
              <a:spLocks noChangeShapeType="1"/>
            </p:cNvSpPr>
            <p:nvPr/>
          </p:nvSpPr>
          <p:spPr bwMode="auto">
            <a:xfrm>
              <a:off x="2200" y="2478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46135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هندسی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000" dirty="0" smtClean="0"/>
              <a:t>درونیابی سطوح خاکستری</a:t>
            </a:r>
          </a:p>
          <a:p>
            <a:pPr lvl="1" algn="r" rtl="1" eaLnBrk="1" hangingPunct="1"/>
            <a:r>
              <a:rPr lang="fa-IR" sz="1600" dirty="0" smtClean="0"/>
              <a:t>نزديكترين همسايه</a:t>
            </a:r>
          </a:p>
          <a:p>
            <a:pPr lvl="1" algn="r" rtl="1" eaLnBrk="1" hangingPunct="1"/>
            <a:r>
              <a:rPr lang="fa-IR" sz="1600" dirty="0" smtClean="0"/>
              <a:t>درونيابي دوخطي</a:t>
            </a:r>
          </a:p>
          <a:p>
            <a:pPr algn="r" rtl="1" eaLnBrk="1" hangingPunct="1"/>
            <a:r>
              <a:rPr lang="fa-IR" sz="2000" dirty="0" smtClean="0"/>
              <a:t>تبديل بر روي مختصات هندسي</a:t>
            </a:r>
          </a:p>
          <a:p>
            <a:pPr algn="r" rtl="1" eaLnBrk="1" hangingPunct="1"/>
            <a:endParaRPr lang="fa-IR" sz="2000" dirty="0" smtClean="0"/>
          </a:p>
          <a:p>
            <a:pPr algn="r" rtl="1" eaLnBrk="1" hangingPunct="1"/>
            <a:endParaRPr lang="fa-IR" sz="2000" dirty="0" smtClean="0"/>
          </a:p>
          <a:p>
            <a:pPr lvl="1" algn="r" rtl="1" eaLnBrk="1" hangingPunct="1"/>
            <a:r>
              <a:rPr lang="fa-IR" sz="1800" dirty="0" smtClean="0"/>
              <a:t>بيان تبديل هندسي به كمك يك چندجمله‌اي</a:t>
            </a:r>
            <a:r>
              <a:rPr lang="fa-IR" sz="1700" dirty="0" smtClean="0"/>
              <a:t> </a:t>
            </a:r>
            <a:endParaRPr lang="fa-IR" sz="20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lvl="1" algn="r" rtl="1" eaLnBrk="1" hangingPunct="1">
              <a:buNone/>
            </a:pPr>
            <a:endParaRPr lang="fa-IR" sz="16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algn="r" rtl="1" eaLnBrk="1" hangingPunct="1">
              <a:buNone/>
            </a:pPr>
            <a:endParaRPr lang="en-US" sz="2000" dirty="0" smtClean="0"/>
          </a:p>
        </p:txBody>
      </p:sp>
      <p:pic>
        <p:nvPicPr>
          <p:cNvPr id="19460" name="Picture 5" descr="MVLab6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1970" name="Object 4"/>
          <p:cNvGraphicFramePr>
            <a:graphicFrameLocks noChangeAspect="1"/>
          </p:cNvGraphicFramePr>
          <p:nvPr/>
        </p:nvGraphicFramePr>
        <p:xfrm>
          <a:off x="2590800" y="2667000"/>
          <a:ext cx="15287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4" imgW="761760" imgH="457200" progId="Equation.3">
                  <p:embed/>
                </p:oleObj>
              </mc:Choice>
              <mc:Fallback>
                <p:oleObj name="Equation" r:id="rId4" imgW="761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1528763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971" name="Object 8"/>
          <p:cNvGraphicFramePr>
            <a:graphicFrameLocks noChangeAspect="1"/>
          </p:cNvGraphicFramePr>
          <p:nvPr/>
        </p:nvGraphicFramePr>
        <p:xfrm>
          <a:off x="2514600" y="4243388"/>
          <a:ext cx="2232025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1117440" imgH="888840" progId="Equation.3">
                  <p:embed/>
                </p:oleObj>
              </mc:Choice>
              <mc:Fallback>
                <p:oleObj name="Equation" r:id="rId6" imgW="11174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43388"/>
                        <a:ext cx="2232025" cy="177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1708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هندسی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000" dirty="0" smtClean="0"/>
              <a:t>تبديل بر روي مختصات هندسي (ادامه)</a:t>
            </a:r>
          </a:p>
          <a:p>
            <a:pPr lvl="1" algn="r" rtl="1" eaLnBrk="1" hangingPunct="1"/>
            <a:r>
              <a:rPr lang="fa-IR" sz="1700" dirty="0" smtClean="0"/>
              <a:t>برخی تبدیلات شناخته شده</a:t>
            </a:r>
            <a:endParaRPr lang="fa-IR" sz="1400" dirty="0" smtClean="0"/>
          </a:p>
          <a:p>
            <a:pPr algn="r" rtl="1" eaLnBrk="1" hangingPunct="1"/>
            <a:endParaRPr lang="fa-IR" sz="2000" dirty="0" smtClean="0"/>
          </a:p>
          <a:p>
            <a:pPr algn="r" rtl="1" eaLnBrk="1" hangingPunct="1"/>
            <a:endParaRPr lang="fa-IR" sz="20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lvl="1" algn="r" rtl="1" eaLnBrk="1" hangingPunct="1">
              <a:buNone/>
            </a:pPr>
            <a:endParaRPr lang="fa-IR" sz="16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algn="r" rtl="1" eaLnBrk="1" hangingPunct="1">
              <a:buNone/>
            </a:pPr>
            <a:endParaRPr lang="en-US" sz="2000" dirty="0" smtClean="0"/>
          </a:p>
        </p:txBody>
      </p:sp>
      <p:pic>
        <p:nvPicPr>
          <p:cNvPr id="19460" name="Picture 5" descr="MVLab6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82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2996" name="Object 3"/>
          <p:cNvGraphicFramePr>
            <a:graphicFrameLocks noChangeAspect="1"/>
          </p:cNvGraphicFramePr>
          <p:nvPr/>
        </p:nvGraphicFramePr>
        <p:xfrm>
          <a:off x="1331913" y="2514600"/>
          <a:ext cx="44735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2984400" imgH="482400" progId="Equation.3">
                  <p:embed/>
                </p:oleObj>
              </mc:Choice>
              <mc:Fallback>
                <p:oleObj name="Equation" r:id="rId4" imgW="2984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514600"/>
                        <a:ext cx="44735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7" name="Object 7"/>
          <p:cNvGraphicFramePr>
            <a:graphicFrameLocks noChangeAspect="1"/>
          </p:cNvGraphicFramePr>
          <p:nvPr/>
        </p:nvGraphicFramePr>
        <p:xfrm>
          <a:off x="1341438" y="3505200"/>
          <a:ext cx="36560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6" imgW="2438280" imgH="482400" progId="Equation.3">
                  <p:embed/>
                </p:oleObj>
              </mc:Choice>
              <mc:Fallback>
                <p:oleObj name="Equation" r:id="rId6" imgW="2438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438" y="3505200"/>
                        <a:ext cx="365601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8" name="Object 9"/>
          <p:cNvGraphicFramePr>
            <a:graphicFrameLocks noChangeAspect="1"/>
          </p:cNvGraphicFramePr>
          <p:nvPr/>
        </p:nvGraphicFramePr>
        <p:xfrm>
          <a:off x="1331913" y="4495800"/>
          <a:ext cx="34909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8" imgW="2336760" imgH="457200" progId="Equation.3">
                  <p:embed/>
                </p:oleObj>
              </mc:Choice>
              <mc:Fallback>
                <p:oleObj name="Equation" r:id="rId8" imgW="23367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495800"/>
                        <a:ext cx="3490912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5552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هندسی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000" dirty="0" smtClean="0"/>
              <a:t>تبديل بر روي مختصات هندسي (ادامه)</a:t>
            </a:r>
          </a:p>
          <a:p>
            <a:pPr lvl="1" algn="r" rtl="1" eaLnBrk="1" hangingPunct="1"/>
            <a:r>
              <a:rPr lang="fa-IR" sz="1700" dirty="0" smtClean="0"/>
              <a:t>برخی تبدیلات شناخته شده (ادامه)</a:t>
            </a:r>
            <a:endParaRPr lang="fa-IR" sz="1400" dirty="0" smtClean="0"/>
          </a:p>
          <a:p>
            <a:pPr algn="r" rtl="1" eaLnBrk="1" hangingPunct="1"/>
            <a:endParaRPr lang="fa-IR" sz="2000" dirty="0" smtClean="0"/>
          </a:p>
          <a:p>
            <a:pPr algn="r" rtl="1" eaLnBrk="1" hangingPunct="1"/>
            <a:endParaRPr lang="fa-IR" sz="20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lvl="1" algn="r" rtl="1" eaLnBrk="1" hangingPunct="1">
              <a:buNone/>
            </a:pPr>
            <a:endParaRPr lang="fa-IR" sz="1600" dirty="0" smtClean="0"/>
          </a:p>
          <a:p>
            <a:pPr marL="1027113" lvl="1" indent="-455613" algn="r" rtl="1">
              <a:spcBef>
                <a:spcPct val="20000"/>
              </a:spcBef>
              <a:buClr>
                <a:schemeClr val="accent2"/>
              </a:buClr>
              <a:buSzPct val="75000"/>
              <a:buNone/>
            </a:pPr>
            <a:endParaRPr lang="fa-IR" sz="2000" dirty="0" smtClean="0"/>
          </a:p>
          <a:p>
            <a:pPr algn="r" rtl="1" eaLnBrk="1" hangingPunct="1">
              <a:buNone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4021" name="Object 3"/>
          <p:cNvGraphicFramePr>
            <a:graphicFrameLocks noChangeAspect="1"/>
          </p:cNvGraphicFramePr>
          <p:nvPr/>
        </p:nvGraphicFramePr>
        <p:xfrm>
          <a:off x="1476375" y="2635250"/>
          <a:ext cx="25590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701720" imgH="457200" progId="Equation.3">
                  <p:embed/>
                </p:oleObj>
              </mc:Choice>
              <mc:Fallback>
                <p:oleObj name="Equation" r:id="rId3" imgW="1701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635250"/>
                        <a:ext cx="2559050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2" name="Object 4"/>
          <p:cNvGraphicFramePr>
            <a:graphicFrameLocks noChangeAspect="1"/>
          </p:cNvGraphicFramePr>
          <p:nvPr/>
        </p:nvGraphicFramePr>
        <p:xfrm>
          <a:off x="1476375" y="3462338"/>
          <a:ext cx="3933825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2616120" imgH="457200" progId="Equation.3">
                  <p:embed/>
                </p:oleObj>
              </mc:Choice>
              <mc:Fallback>
                <p:oleObj name="Equation" r:id="rId5" imgW="2616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462338"/>
                        <a:ext cx="3933825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6"/>
          <p:cNvGraphicFramePr>
            <a:graphicFrameLocks noChangeAspect="1"/>
          </p:cNvGraphicFramePr>
          <p:nvPr/>
        </p:nvGraphicFramePr>
        <p:xfrm>
          <a:off x="1476375" y="4289425"/>
          <a:ext cx="36560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2438280" imgH="482400" progId="Equation.3">
                  <p:embed/>
                </p:oleObj>
              </mc:Choice>
              <mc:Fallback>
                <p:oleObj name="Equation" r:id="rId7" imgW="2438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289425"/>
                        <a:ext cx="365601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4" name="Object 7"/>
          <p:cNvGraphicFramePr>
            <a:graphicFrameLocks noChangeAspect="1"/>
          </p:cNvGraphicFramePr>
          <p:nvPr/>
        </p:nvGraphicFramePr>
        <p:xfrm>
          <a:off x="1487488" y="5153025"/>
          <a:ext cx="4308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2869920" imgH="482400" progId="Equation.3">
                  <p:embed/>
                </p:oleObj>
              </mc:Choice>
              <mc:Fallback>
                <p:oleObj name="Equation" r:id="rId9" imgW="2869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5153025"/>
                        <a:ext cx="43084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1995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smtClean="0"/>
              <a:t>سرخط مطالب فصل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400" dirty="0" smtClean="0"/>
              <a:t>مقدمه</a:t>
            </a:r>
          </a:p>
          <a:p>
            <a:pPr algn="r" rtl="1" eaLnBrk="1" hangingPunct="1"/>
            <a:endParaRPr lang="fa-IR" sz="2400" dirty="0" smtClean="0"/>
          </a:p>
          <a:p>
            <a:pPr algn="r" rtl="1" eaLnBrk="1" hangingPunct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BF8CB2CF-FA5C-474B-BA01-1607C69CDE9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H.R. Pourreza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54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عملیات بر روی تصویر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400" dirty="0" smtClean="0"/>
              <a:t>در حوزه مکان</a:t>
            </a:r>
          </a:p>
          <a:p>
            <a:pPr lvl="1" algn="r" rtl="1" eaLnBrk="1" hangingPunct="1"/>
            <a:r>
              <a:rPr lang="fa-IR" sz="2000" dirty="0" smtClean="0"/>
              <a:t>تبدیل روشنایی پیکسل</a:t>
            </a:r>
          </a:p>
          <a:p>
            <a:pPr lvl="2" algn="r" rtl="1" eaLnBrk="1" hangingPunct="1"/>
            <a:r>
              <a:rPr lang="fa-IR" sz="1700" dirty="0"/>
              <a:t>عملیات نقطه‌ای</a:t>
            </a:r>
          </a:p>
          <a:p>
            <a:pPr lvl="2" algn="r" rtl="1" eaLnBrk="1" hangingPunct="1"/>
            <a:r>
              <a:rPr lang="fa-IR" sz="1700" dirty="0"/>
              <a:t>عملیات ناحیه‌ای</a:t>
            </a:r>
          </a:p>
          <a:p>
            <a:pPr lvl="1" algn="r" rtl="1" eaLnBrk="1" hangingPunct="1"/>
            <a:r>
              <a:rPr lang="fa-IR" sz="2000" dirty="0" smtClean="0"/>
              <a:t>عملیات هندسی</a:t>
            </a:r>
            <a:endParaRPr lang="fa-IR" sz="2000" dirty="0"/>
          </a:p>
          <a:p>
            <a:pPr algn="r" rtl="1" eaLnBrk="1" hangingPunct="1"/>
            <a:r>
              <a:rPr lang="fa-IR" sz="2400" dirty="0" smtClean="0"/>
              <a:t>در حوزه تبدیل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5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fa-IR" sz="2400" dirty="0" smtClean="0"/>
              <a:t>عملیات نقطه‌ای</a:t>
            </a:r>
          </a:p>
          <a:p>
            <a:pPr lvl="1" algn="r" rtl="1" eaLnBrk="1" hangingPunct="1"/>
            <a:r>
              <a:rPr lang="fa-IR" sz="2000" dirty="0"/>
              <a:t>دو عمل‌گر </a:t>
            </a:r>
            <a:r>
              <a:rPr lang="fa-IR" sz="2000" dirty="0" smtClean="0"/>
              <a:t>رایج استفاده شده ضرب و جمع است که به ترتیب برای تغییر کنتراست و روشنایی استفاده می‌شوند</a:t>
            </a:r>
            <a:endParaRPr lang="en-US" sz="2000" dirty="0" smtClean="0"/>
          </a:p>
          <a:p>
            <a:pPr lvl="1" algn="r" rtl="1" eaLnBrk="1" hangingPunct="1"/>
            <a:endParaRPr lang="en-US" sz="2000" dirty="0" smtClean="0"/>
          </a:p>
          <a:p>
            <a:pPr lvl="1" algn="r" rtl="1" eaLnBrk="1" hangingPunct="1"/>
            <a:r>
              <a:rPr lang="fa-IR" sz="2000" dirty="0" smtClean="0"/>
              <a:t>ممکن است عمل</a:t>
            </a:r>
            <a:r>
              <a:rPr lang="fa-IR" sz="2000" dirty="0"/>
              <a:t>‌</a:t>
            </a:r>
            <a:r>
              <a:rPr lang="fa-IR" sz="2000" dirty="0" smtClean="0"/>
              <a:t>گر دارای دو عملوند باشد مانند مخلوط کردن خطی </a:t>
            </a:r>
            <a:r>
              <a:rPr lang="en-US" sz="2000" dirty="0" smtClean="0"/>
              <a:t>(Linear Blending)</a:t>
            </a:r>
          </a:p>
          <a:p>
            <a:pPr lvl="1" algn="r" rtl="1" eaLnBrk="1" hangingPunct="1"/>
            <a:endParaRPr lang="en-US" sz="2000" dirty="0"/>
          </a:p>
          <a:p>
            <a:pPr lvl="1" algn="r" rtl="1" eaLnBrk="1" hangingPunct="1"/>
            <a:r>
              <a:rPr lang="fa-IR" sz="2000" dirty="0" smtClean="0"/>
              <a:t>عمل‌گر می‌تواند غیر خطی باشد مثلاً</a:t>
            </a:r>
          </a:p>
          <a:p>
            <a:pPr lvl="1" algn="r" rtl="1" eaLnBrk="1" hangingPunct="1"/>
            <a:endParaRPr lang="fa-IR" sz="2000" dirty="0"/>
          </a:p>
          <a:p>
            <a:pPr lvl="1" algn="r" rtl="1" eaLnBrk="1" hangingPunct="1"/>
            <a:endParaRPr lang="fa-IR" sz="2000" dirty="0" smtClean="0"/>
          </a:p>
          <a:p>
            <a:pPr lvl="1" algn="r" rtl="1" eaLnBrk="1" hangingPunct="1"/>
            <a:r>
              <a:rPr lang="fa-IR" sz="2000" dirty="0"/>
              <a:t>استفاده از </a:t>
            </a:r>
            <a:r>
              <a:rPr lang="fa-IR" sz="2000" dirty="0" smtClean="0"/>
              <a:t>همسان‌سازی </a:t>
            </a:r>
            <a:r>
              <a:rPr lang="en-US" sz="2000" dirty="0"/>
              <a:t>(Equalization)</a:t>
            </a:r>
            <a:r>
              <a:rPr lang="fa-IR" sz="2000" dirty="0"/>
              <a:t> هیستوگرام بصورت سراسری و یا محلی</a:t>
            </a:r>
            <a:endParaRPr lang="en-US" sz="2000" dirty="0"/>
          </a:p>
          <a:p>
            <a:pPr lvl="1" algn="r" rtl="1" eaLnBrk="1" hangingPunct="1"/>
            <a:endParaRPr lang="fa-IR" sz="2000" dirty="0" smtClean="0"/>
          </a:p>
          <a:p>
            <a:pPr lvl="1" algn="r" rtl="1" eaLnBrk="1" hangingPunct="1"/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4600" y="2520890"/>
                <a:ext cx="2819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</a:rPr>
                        <m:t>𝑎𝑓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520890"/>
                <a:ext cx="28194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71600" y="3695580"/>
                <a:ext cx="5105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=(</m:t>
                      </m:r>
                      <m:r>
                        <a:rPr lang="en-US" sz="2000" b="0" i="1" smtClean="0">
                          <a:latin typeface="Cambria Math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)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r>
                        <a:rPr lang="en-US" sz="2000" i="1">
                          <a:latin typeface="Cambria Math"/>
                        </a:rPr>
                        <m:t>𝑎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latin typeface="Cambria Math"/>
                            </a:rPr>
                            <m:t>,</m:t>
                          </m:r>
                          <m:r>
                            <a:rPr lang="en-US" sz="2000" i="1">
                              <a:latin typeface="Cambria Math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695580"/>
                <a:ext cx="5105400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10593" y="4648200"/>
                <a:ext cx="20274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593" y="4648200"/>
                <a:ext cx="2027413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5192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r" rtl="1" eaLnBrk="1" hangingPunct="1"/>
            <a:r>
              <a:rPr lang="fa-IR" sz="2400" dirty="0" smtClean="0"/>
              <a:t>عملیات ناحیه‌ای</a:t>
            </a:r>
          </a:p>
          <a:p>
            <a:pPr lvl="1" algn="r" rtl="1" eaLnBrk="1" hangingPunct="1"/>
            <a:r>
              <a:rPr lang="fa-IR" sz="2100" dirty="0" smtClean="0"/>
              <a:t>استفاده از فیلترهای خطی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060575" y="2743200"/>
          <a:ext cx="50228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917360" imgH="355320" progId="Equation.3">
                  <p:embed/>
                </p:oleObj>
              </mc:Choice>
              <mc:Fallback>
                <p:oleObj name="Equation" r:id="rId3" imgW="19173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2743200"/>
                        <a:ext cx="502285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600" y="3733800"/>
            <a:ext cx="1371600" cy="408623"/>
          </a:xfrm>
          <a:prstGeom prst="wedgeRoundRectCallout">
            <a:avLst>
              <a:gd name="adj1" fmla="val -29166"/>
              <a:gd name="adj2" fmla="val -17992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+mn-cs"/>
              </a:rPr>
              <a:t>کرنل یا ماسک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354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Group 153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8" name="Picture 14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1527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Group 285"/>
          <p:cNvGraphicFramePr>
            <a:graphicFrameLocks noGrp="1"/>
          </p:cNvGraphicFramePr>
          <p:nvPr/>
        </p:nvGraphicFramePr>
        <p:xfrm>
          <a:off x="4724400" y="2286000"/>
          <a:ext cx="3581400" cy="3429002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5600"/>
                <a:gridCol w="358775"/>
                <a:gridCol w="358775"/>
                <a:gridCol w="358775"/>
                <a:gridCol w="358775"/>
                <a:gridCol w="355600"/>
                <a:gridCol w="358775"/>
                <a:gridCol w="3587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Picture 27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60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47"/>
          <p:cNvSpPr>
            <a:spLocks noChangeArrowheads="1"/>
          </p:cNvSpPr>
          <p:nvPr/>
        </p:nvSpPr>
        <p:spPr bwMode="auto">
          <a:xfrm>
            <a:off x="5105400" y="2590800"/>
            <a:ext cx="365125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22" name="Group 286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146"/>
          <p:cNvSpPr>
            <a:spLocks noChangeArrowheads="1"/>
          </p:cNvSpPr>
          <p:nvPr/>
        </p:nvSpPr>
        <p:spPr bwMode="auto">
          <a:xfrm>
            <a:off x="685800" y="2286000"/>
            <a:ext cx="1066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001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Group 3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1527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oup 129"/>
          <p:cNvGraphicFramePr>
            <a:graphicFrameLocks noGrp="1"/>
          </p:cNvGraphicFramePr>
          <p:nvPr/>
        </p:nvGraphicFramePr>
        <p:xfrm>
          <a:off x="4724400" y="2286000"/>
          <a:ext cx="3581400" cy="3429002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5600"/>
                <a:gridCol w="358775"/>
                <a:gridCol w="358775"/>
                <a:gridCol w="358775"/>
                <a:gridCol w="358775"/>
                <a:gridCol w="355600"/>
                <a:gridCol w="358775"/>
                <a:gridCol w="3587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Picture 25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60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53"/>
          <p:cNvSpPr>
            <a:spLocks noChangeArrowheads="1"/>
          </p:cNvSpPr>
          <p:nvPr/>
        </p:nvSpPr>
        <p:spPr bwMode="auto">
          <a:xfrm>
            <a:off x="5410200" y="2590800"/>
            <a:ext cx="381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18" name="Group 254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27"/>
          <p:cNvSpPr>
            <a:spLocks noChangeArrowheads="1"/>
          </p:cNvSpPr>
          <p:nvPr/>
        </p:nvSpPr>
        <p:spPr bwMode="auto">
          <a:xfrm>
            <a:off x="1066800" y="2286000"/>
            <a:ext cx="1066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58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Group 3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1527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oup 129"/>
          <p:cNvGraphicFramePr>
            <a:graphicFrameLocks noGrp="1"/>
          </p:cNvGraphicFramePr>
          <p:nvPr/>
        </p:nvGraphicFramePr>
        <p:xfrm>
          <a:off x="4724400" y="2286000"/>
          <a:ext cx="3581400" cy="3429002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5600"/>
                <a:gridCol w="358775"/>
                <a:gridCol w="358775"/>
                <a:gridCol w="358775"/>
                <a:gridCol w="358775"/>
                <a:gridCol w="355600"/>
                <a:gridCol w="358775"/>
                <a:gridCol w="3587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Picture 25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60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53"/>
          <p:cNvSpPr>
            <a:spLocks noChangeArrowheads="1"/>
          </p:cNvSpPr>
          <p:nvPr/>
        </p:nvSpPr>
        <p:spPr bwMode="auto">
          <a:xfrm>
            <a:off x="5791200" y="2590800"/>
            <a:ext cx="381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18" name="Group 254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27"/>
          <p:cNvSpPr>
            <a:spLocks noChangeArrowheads="1"/>
          </p:cNvSpPr>
          <p:nvPr/>
        </p:nvSpPr>
        <p:spPr bwMode="auto">
          <a:xfrm>
            <a:off x="1447800" y="2286000"/>
            <a:ext cx="1066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5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r" rtl="1" eaLnBrk="1" hangingPunct="1"/>
            <a:r>
              <a:rPr lang="fa-IR" dirty="0" smtClean="0"/>
              <a:t>تبدیل روشنایی پیکسل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fld id="{29B88B05-674A-4F2C-9453-920BEE48C4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H.R. POURREZA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Group 3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600200"/>
            <a:ext cx="1527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Group 129"/>
          <p:cNvGraphicFramePr>
            <a:graphicFrameLocks noGrp="1"/>
          </p:cNvGraphicFramePr>
          <p:nvPr/>
        </p:nvGraphicFramePr>
        <p:xfrm>
          <a:off x="4724400" y="2286000"/>
          <a:ext cx="3581400" cy="3429002"/>
        </p:xfrm>
        <a:graphic>
          <a:graphicData uri="http://schemas.openxmlformats.org/drawingml/2006/table">
            <a:tbl>
              <a:tblPr/>
              <a:tblGrid>
                <a:gridCol w="358775"/>
                <a:gridCol w="358775"/>
                <a:gridCol w="355600"/>
                <a:gridCol w="358775"/>
                <a:gridCol w="358775"/>
                <a:gridCol w="358775"/>
                <a:gridCol w="358775"/>
                <a:gridCol w="355600"/>
                <a:gridCol w="358775"/>
                <a:gridCol w="358775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6" name="Picture 25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600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53"/>
          <p:cNvSpPr>
            <a:spLocks noChangeArrowheads="1"/>
          </p:cNvSpPr>
          <p:nvPr/>
        </p:nvSpPr>
        <p:spPr bwMode="auto">
          <a:xfrm>
            <a:off x="6172200" y="2590800"/>
            <a:ext cx="3810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  <p:graphicFrame>
        <p:nvGraphicFramePr>
          <p:cNvPr id="18" name="Group 254"/>
          <p:cNvGraphicFramePr>
            <a:graphicFrameLocks noGrp="1"/>
          </p:cNvGraphicFramePr>
          <p:nvPr/>
        </p:nvGraphicFramePr>
        <p:xfrm>
          <a:off x="711200" y="2287588"/>
          <a:ext cx="3556000" cy="3424238"/>
        </p:xfrm>
        <a:graphic>
          <a:graphicData uri="http://schemas.openxmlformats.org/drawingml/2006/table">
            <a:tbl>
              <a:tblPr/>
              <a:tblGrid>
                <a:gridCol w="355600"/>
                <a:gridCol w="355600"/>
                <a:gridCol w="355600"/>
                <a:gridCol w="355600"/>
                <a:gridCol w="355600"/>
                <a:gridCol w="355600"/>
                <a:gridCol w="355600"/>
                <a:gridCol w="369888"/>
                <a:gridCol w="341312"/>
                <a:gridCol w="3556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D4D4D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27"/>
          <p:cNvSpPr>
            <a:spLocks noChangeArrowheads="1"/>
          </p:cNvSpPr>
          <p:nvPr/>
        </p:nvSpPr>
        <p:spPr bwMode="auto">
          <a:xfrm>
            <a:off x="1752600" y="2286000"/>
            <a:ext cx="1066800" cy="990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80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F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G[x,y]$&#10;\end{document}&#10;"/>
  <p:tag name="EXTERNALNAME" val="txp_fig"/>
  <p:tag name="BLEND" val="False"/>
  <p:tag name="TRANSPARENT" val="False"/>
  <p:tag name="KEEPFILES" val="False"/>
  <p:tag name="DEBUGPAUSE" val="False"/>
  <p:tag name="RESOLUTION" val="300"/>
  <p:tag name="BITMAPFORMAT" val="bmpmono"/>
  <p:tag name="DEBUGINTERACTIVE" val="True"/>
  <p:tag name="ORIGWIDTH" val="225"/>
  <p:tag name="PICTUREFILESIZE" val="2718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ustom 6">
      <a:majorFont>
        <a:latin typeface="Century Gothic"/>
        <a:ea typeface=""/>
        <a:cs typeface="B Yagut"/>
      </a:majorFont>
      <a:minorFont>
        <a:latin typeface="Century Gothic"/>
        <a:ea typeface=""/>
        <a:cs typeface="B Yagut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440</TotalTime>
  <Words>1454</Words>
  <Application>Microsoft Office PowerPoint</Application>
  <PresentationFormat>On-screen Show (4:3)</PresentationFormat>
  <Paragraphs>1207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 Yagut</vt:lpstr>
      <vt:lpstr>Calibri</vt:lpstr>
      <vt:lpstr>Cambria Math</vt:lpstr>
      <vt:lpstr>Century Gothic</vt:lpstr>
      <vt:lpstr>Wingdings 3</vt:lpstr>
      <vt:lpstr>Wisp</vt:lpstr>
      <vt:lpstr>Equation</vt:lpstr>
      <vt:lpstr>بینایی ماشین فصل چهارم: پیش‌پردازش</vt:lpstr>
      <vt:lpstr>سرخط مطالب فصل</vt:lpstr>
      <vt:lpstr>عملیات بر روی تصویر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روشنایی پیکسل</vt:lpstr>
      <vt:lpstr>تبدیل هندسی</vt:lpstr>
      <vt:lpstr>تبدیل هندسی</vt:lpstr>
      <vt:lpstr>تبدیل هندسی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hpourreza</cp:lastModifiedBy>
  <cp:revision>39</cp:revision>
  <cp:lastPrinted>2016-02-08T16:36:16Z</cp:lastPrinted>
  <dcterms:created xsi:type="dcterms:W3CDTF">2015-01-17T04:46:14Z</dcterms:created>
  <dcterms:modified xsi:type="dcterms:W3CDTF">2018-03-09T19:43:08Z</dcterms:modified>
</cp:coreProperties>
</file>